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8" autoAdjust="0"/>
  </p:normalViewPr>
  <p:slideViewPr>
    <p:cSldViewPr>
      <p:cViewPr varScale="1">
        <p:scale>
          <a:sx n="67" d="100"/>
          <a:sy n="67" d="100"/>
        </p:scale>
        <p:origin x="-138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CEF63-A3DE-4D1E-84D0-E1E50030B6BB}" type="datetimeFigureOut">
              <a:rPr lang="en-US" smtClean="0"/>
              <a:pPr/>
              <a:t>8/26/2010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6089F-F93B-41F7-B3BD-D05657494D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Heritability: General</a:t>
            </a:r>
            <a:r>
              <a:rPr lang="en-US" baseline="0" dirty="0" smtClean="0"/>
              <a:t> meaning </a:t>
            </a:r>
            <a:r>
              <a:rPr lang="en-US" baseline="0" dirty="0" smtClean="0">
                <a:sym typeface="Wingdings" pitchFamily="2" charset="2"/>
              </a:rPr>
              <a:t> passing from one generation to another; taking by inheritance.</a:t>
            </a:r>
          </a:p>
          <a:p>
            <a:endParaRPr lang="en-US" baseline="0" dirty="0" smtClean="0">
              <a:sym typeface="Wingdings" pitchFamily="2" charset="2"/>
            </a:endParaRPr>
          </a:p>
          <a:p>
            <a:r>
              <a:rPr lang="en-US" baseline="0" dirty="0" smtClean="0">
                <a:sym typeface="Wingdings" pitchFamily="2" charset="2"/>
              </a:rPr>
              <a:t>Popular example is height – </a:t>
            </a:r>
            <a:r>
              <a:rPr lang="en-US" baseline="0" dirty="0" err="1" smtClean="0">
                <a:sym typeface="Wingdings" pitchFamily="2" charset="2"/>
              </a:rPr>
              <a:t>childrens</a:t>
            </a:r>
            <a:r>
              <a:rPr lang="en-US" baseline="0" dirty="0" smtClean="0">
                <a:sym typeface="Wingdings" pitchFamily="2" charset="2"/>
              </a:rPr>
              <a:t> average height can be estimated by looking at their parents height – that way height is ~ 80% - 90% heritable.</a:t>
            </a:r>
          </a:p>
          <a:p>
            <a:r>
              <a:rPr lang="en-US" baseline="0" dirty="0" smtClean="0">
                <a:sym typeface="Wingdings" pitchFamily="2" charset="2"/>
              </a:rPr>
              <a:t>But from </a:t>
            </a:r>
            <a:r>
              <a:rPr lang="en-US" baseline="0" dirty="0" err="1" smtClean="0">
                <a:sym typeface="Wingdings" pitchFamily="2" charset="2"/>
              </a:rPr>
              <a:t>gwas</a:t>
            </a:r>
            <a:r>
              <a:rPr lang="en-US" baseline="0" dirty="0" smtClean="0">
                <a:sym typeface="Wingdings" pitchFamily="2" charset="2"/>
              </a:rPr>
              <a:t> data on more than 30,000 people, several genetic variants turned up with tiny effects, accounting for only 5% of height’s heritability. </a:t>
            </a:r>
          </a:p>
          <a:p>
            <a:endParaRPr lang="en-US" baseline="0" dirty="0" smtClean="0">
              <a:sym typeface="Wingdings" pitchFamily="2" charset="2"/>
            </a:endParaRPr>
          </a:p>
          <a:p>
            <a:r>
              <a:rPr lang="en-US" baseline="0" dirty="0" smtClean="0">
                <a:sym typeface="Wingdings" pitchFamily="2" charset="2"/>
              </a:rPr>
              <a:t>We need to know how this heritability is defined?</a:t>
            </a:r>
            <a:endParaRPr lang="en-US" dirty="0"/>
          </a:p>
        </p:txBody>
      </p:sp>
      <p:sp>
        <p:nvSpPr>
          <p:cNvPr id="4" name="Slide Number Placeholder 3"/>
          <p:cNvSpPr>
            <a:spLocks noGrp="1"/>
          </p:cNvSpPr>
          <p:nvPr>
            <p:ph type="sldNum" sz="quarter" idx="10"/>
          </p:nvPr>
        </p:nvSpPr>
        <p:spPr/>
        <p:txBody>
          <a:bodyPr/>
          <a:lstStyle/>
          <a:p>
            <a:fld id="{C026089F-F93B-41F7-B3BD-D05657494DFE}"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800A28-CD4D-4675-A1ED-6449ADF79E96}"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00A28-CD4D-4675-A1ED-6449ADF79E96}"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00A28-CD4D-4675-A1ED-6449ADF79E96}"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00A28-CD4D-4675-A1ED-6449ADF79E96}"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00A28-CD4D-4675-A1ED-6449ADF79E96}" type="datetimeFigureOut">
              <a:rPr lang="en-US" smtClean="0"/>
              <a:pPr/>
              <a:t>8/26/2010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800A28-CD4D-4675-A1ED-6449ADF79E96}" type="datetimeFigureOut">
              <a:rPr lang="en-US" smtClean="0"/>
              <a:pPr/>
              <a:t>8/26/2010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00A28-CD4D-4675-A1ED-6449ADF79E96}" type="datetimeFigureOut">
              <a:rPr lang="en-US" smtClean="0"/>
              <a:pPr/>
              <a:t>8/26/2010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800A28-CD4D-4675-A1ED-6449ADF79E96}" type="datetimeFigureOut">
              <a:rPr lang="en-US" smtClean="0"/>
              <a:pPr/>
              <a:t>8/26/2010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00A28-CD4D-4675-A1ED-6449ADF79E96}" type="datetimeFigureOut">
              <a:rPr lang="en-US" smtClean="0"/>
              <a:pPr/>
              <a:t>8/26/2010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00A28-CD4D-4675-A1ED-6449ADF79E96}" type="datetimeFigureOut">
              <a:rPr lang="en-US" smtClean="0"/>
              <a:pPr/>
              <a:t>8/26/2010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00A28-CD4D-4675-A1ED-6449ADF79E96}" type="datetimeFigureOut">
              <a:rPr lang="en-US" smtClean="0"/>
              <a:pPr/>
              <a:t>8/26/2010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CF957-64E1-4D30-ABEE-C4208C496B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00A28-CD4D-4675-A1ED-6449ADF79E96}" type="datetimeFigureOut">
              <a:rPr lang="en-US" smtClean="0"/>
              <a:pPr/>
              <a:t>8/26/2010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CF957-64E1-4D30-ABEE-C4208C496B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2133600"/>
            <a:ext cx="7772400" cy="1470025"/>
          </a:xfrm>
        </p:spPr>
        <p:txBody>
          <a:bodyPr/>
          <a:lstStyle/>
          <a:p>
            <a:r>
              <a:rPr lang="en-US" dirty="0" smtClean="0">
                <a:latin typeface="Times New Roman" pitchFamily="18" charset="0"/>
                <a:cs typeface="Times New Roman" pitchFamily="18" charset="0"/>
              </a:rPr>
              <a:t>Missing Heritability</a:t>
            </a:r>
            <a:endParaRPr lang="en-US" dirty="0">
              <a:latin typeface="Times New Roman" pitchFamily="18" charset="0"/>
              <a:cs typeface="Times New Roman" pitchFamily="18" charset="0"/>
            </a:endParaRPr>
          </a:p>
        </p:txBody>
      </p:sp>
      <p:sp>
        <p:nvSpPr>
          <p:cNvPr id="4" name="TextBox 3"/>
          <p:cNvSpPr txBox="1"/>
          <p:nvPr/>
        </p:nvSpPr>
        <p:spPr>
          <a:xfrm>
            <a:off x="6934200" y="6096000"/>
            <a:ext cx="1676400"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Lipika</a:t>
            </a:r>
            <a:r>
              <a:rPr lang="en-US" dirty="0" smtClean="0">
                <a:latin typeface="Times New Roman" pitchFamily="18" charset="0"/>
                <a:cs typeface="Times New Roman" pitchFamily="18" charset="0"/>
              </a:rPr>
              <a:t> Ray</a:t>
            </a:r>
          </a:p>
          <a:p>
            <a:r>
              <a:rPr lang="en-US" dirty="0" smtClean="0">
                <a:latin typeface="Times New Roman" pitchFamily="18" charset="0"/>
                <a:cs typeface="Times New Roman" pitchFamily="18" charset="0"/>
              </a:rPr>
              <a:t>4th  </a:t>
            </a:r>
            <a:r>
              <a:rPr lang="en-US" dirty="0" smtClean="0">
                <a:latin typeface="Times New Roman" pitchFamily="18" charset="0"/>
                <a:cs typeface="Times New Roman" pitchFamily="18" charset="0"/>
              </a:rPr>
              <a:t>June 2010</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153400" cy="156966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Rare variants and unexplained heritability</a:t>
            </a:r>
          </a:p>
          <a:p>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Possible contribution of variants of low minor allele frequency, </a:t>
            </a:r>
          </a:p>
          <a:p>
            <a:r>
              <a:rPr lang="en-US" sz="2400" dirty="0" smtClean="0">
                <a:latin typeface="Times New Roman" pitchFamily="18" charset="0"/>
                <a:cs typeface="Times New Roman" pitchFamily="18" charset="0"/>
              </a:rPr>
              <a:t>0.5% &lt; MAF &lt; 5%, or of rare variants (MAF &lt; 0.5%).</a:t>
            </a:r>
          </a:p>
        </p:txBody>
      </p:sp>
      <p:pic>
        <p:nvPicPr>
          <p:cNvPr id="21506" name="Picture 2"/>
          <p:cNvPicPr>
            <a:picLocks noChangeAspect="1" noChangeArrowheads="1"/>
          </p:cNvPicPr>
          <p:nvPr/>
        </p:nvPicPr>
        <p:blipFill>
          <a:blip r:embed="rId2" cstate="print"/>
          <a:srcRect/>
          <a:stretch>
            <a:fillRect/>
          </a:stretch>
        </p:blipFill>
        <p:spPr bwMode="auto">
          <a:xfrm>
            <a:off x="76200" y="1676400"/>
            <a:ext cx="6096000" cy="4934517"/>
          </a:xfrm>
          <a:prstGeom prst="rect">
            <a:avLst/>
          </a:prstGeom>
          <a:noFill/>
          <a:ln w="9525">
            <a:noFill/>
            <a:miter lim="800000"/>
            <a:headEnd/>
            <a:tailEnd/>
          </a:ln>
        </p:spPr>
      </p:pic>
      <p:sp>
        <p:nvSpPr>
          <p:cNvPr id="4" name="TextBox 3"/>
          <p:cNvSpPr txBox="1"/>
          <p:nvPr/>
        </p:nvSpPr>
        <p:spPr>
          <a:xfrm>
            <a:off x="6400800" y="1905000"/>
            <a:ext cx="2743200" cy="4401205"/>
          </a:xfrm>
          <a:prstGeom prst="rect">
            <a:avLst/>
          </a:prstGeom>
          <a:noFill/>
        </p:spPr>
        <p:txBody>
          <a:bodyPr wrap="square" rtlCol="0">
            <a:spAutoFit/>
          </a:bodyPr>
          <a:lstStyle/>
          <a:p>
            <a:r>
              <a:rPr lang="en-US" sz="2000" dirty="0" smtClean="0">
                <a:latin typeface="Times New Roman" pitchFamily="18" charset="0"/>
                <a:cs typeface="Times New Roman" pitchFamily="18" charset="0"/>
              </a:rPr>
              <a:t>To detect association, sample size increases linearly with 1/MAF given a fixed odds ratio and fixed degree of LD with markers and also scales </a:t>
            </a:r>
            <a:r>
              <a:rPr lang="en-US" sz="2000" dirty="0" err="1" smtClean="0">
                <a:latin typeface="Times New Roman" pitchFamily="18" charset="0"/>
                <a:cs typeface="Times New Roman" pitchFamily="18" charset="0"/>
              </a:rPr>
              <a:t>quadratically</a:t>
            </a:r>
            <a:r>
              <a:rPr lang="en-US" sz="2000" dirty="0" smtClean="0">
                <a:latin typeface="Times New Roman" pitchFamily="18" charset="0"/>
                <a:cs typeface="Times New Roman" pitchFamily="18" charset="0"/>
              </a:rPr>
              <a:t> with  1/|(OR-1)|, thus increases sharply as OR declines.</a:t>
            </a:r>
          </a:p>
          <a:p>
            <a:r>
              <a:rPr lang="en-US" sz="2000" dirty="0" smtClean="0">
                <a:latin typeface="Times New Roman" pitchFamily="18" charset="0"/>
                <a:cs typeface="Times New Roman" pitchFamily="18" charset="0"/>
              </a:rPr>
              <a:t>Low frequency and rare variants will need to have higher odds ratios to be determined.</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153400" cy="206210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Structural variation and unexplained heritability</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Variation due to CNVs arises from a combination of rare and common alleles; as with SNPs most variants are rare but most of the differences between any two individuals arise from a limited set of common (MAF &gt;= 5%) copy number polymorphisms (CNPs).</a:t>
            </a:r>
          </a:p>
        </p:txBody>
      </p:sp>
      <p:pic>
        <p:nvPicPr>
          <p:cNvPr id="22530" name="Picture 2"/>
          <p:cNvPicPr>
            <a:picLocks noChangeAspect="1" noChangeArrowheads="1"/>
          </p:cNvPicPr>
          <p:nvPr/>
        </p:nvPicPr>
        <p:blipFill>
          <a:blip r:embed="rId2" cstate="print"/>
          <a:srcRect/>
          <a:stretch>
            <a:fillRect/>
          </a:stretch>
        </p:blipFill>
        <p:spPr bwMode="auto">
          <a:xfrm>
            <a:off x="0" y="2514600"/>
            <a:ext cx="9144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153400" cy="236988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Harnessing family studies</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May facilitate the detection of rare and low frequency variants, and the identification of their associations with common diseases, because predisposing variants will be present at much higher frequency in affected relatives of an index case.</a:t>
            </a:r>
          </a:p>
          <a:p>
            <a:r>
              <a:rPr lang="en-US" sz="2000" dirty="0" smtClean="0">
                <a:latin typeface="Times New Roman" pitchFamily="18" charset="0"/>
                <a:cs typeface="Times New Roman" pitchFamily="18" charset="0"/>
              </a:rPr>
              <a:t>Parent-of-origin specific effects: Augustine Kong et al.</a:t>
            </a:r>
          </a:p>
        </p:txBody>
      </p:sp>
      <p:sp>
        <p:nvSpPr>
          <p:cNvPr id="4" name="TextBox 3"/>
          <p:cNvSpPr txBox="1"/>
          <p:nvPr/>
        </p:nvSpPr>
        <p:spPr>
          <a:xfrm>
            <a:off x="533400" y="3048000"/>
            <a:ext cx="8153400" cy="3600986"/>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Strategies for existing and future GWAS</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GWAS have shown that complex diseases cannot be explained by a limited number of common variants of moderate effect. </a:t>
            </a:r>
          </a:p>
          <a:p>
            <a:r>
              <a:rPr lang="en-US" sz="2000" dirty="0" smtClean="0">
                <a:latin typeface="Times New Roman" pitchFamily="18" charset="0"/>
                <a:cs typeface="Times New Roman" pitchFamily="18" charset="0"/>
              </a:rPr>
              <a:t>Low frequency variants of intermediate effect might also contribute to explaining missing heritability that should be tractable through large meta-analyses and/or imputation of </a:t>
            </a:r>
            <a:r>
              <a:rPr lang="en-US" sz="2000" dirty="0" err="1" smtClean="0">
                <a:latin typeface="Times New Roman" pitchFamily="18" charset="0"/>
                <a:cs typeface="Times New Roman" pitchFamily="18" charset="0"/>
              </a:rPr>
              <a:t>gwas</a:t>
            </a:r>
            <a:r>
              <a:rPr lang="en-US" sz="2000" dirty="0" smtClean="0">
                <a:latin typeface="Times New Roman" pitchFamily="18" charset="0"/>
                <a:cs typeface="Times New Roman" pitchFamily="18" charset="0"/>
              </a:rPr>
              <a:t> data.</a:t>
            </a:r>
          </a:p>
          <a:p>
            <a:r>
              <a:rPr lang="en-US" sz="2000" dirty="0" smtClean="0">
                <a:latin typeface="Times New Roman" pitchFamily="18" charset="0"/>
                <a:cs typeface="Times New Roman" pitchFamily="18" charset="0"/>
              </a:rPr>
              <a:t>The value of future studies can be enhanced by expansion to non-</a:t>
            </a:r>
            <a:r>
              <a:rPr lang="en-US" sz="2000" dirty="0" err="1" smtClean="0">
                <a:latin typeface="Times New Roman" pitchFamily="18" charset="0"/>
                <a:cs typeface="Times New Roman" pitchFamily="18" charset="0"/>
              </a:rPr>
              <a:t>european</a:t>
            </a:r>
            <a:r>
              <a:rPr lang="en-US" sz="2000" dirty="0" smtClean="0">
                <a:latin typeface="Times New Roman" pitchFamily="18" charset="0"/>
                <a:cs typeface="Times New Roman" pitchFamily="18" charset="0"/>
              </a:rPr>
              <a:t> samples, less common diseases, including more precise phenotypes and measures of environmental exposures.</a:t>
            </a:r>
          </a:p>
          <a:p>
            <a:r>
              <a:rPr lang="en-US" sz="2000" dirty="0" smtClean="0">
                <a:latin typeface="Times New Roman" pitchFamily="18" charset="0"/>
                <a:cs typeface="Times New Roman" pitchFamily="18" charset="0"/>
              </a:rPr>
              <a:t>1000 genome project for lower frequency spectrum.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201150" cy="703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3813" y="323850"/>
            <a:ext cx="9096375" cy="621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57200" y="304800"/>
            <a:ext cx="8229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153400" cy="2739211"/>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Evan E. </a:t>
            </a:r>
            <a:r>
              <a:rPr lang="en-US" sz="2400" b="1" dirty="0" err="1" smtClean="0">
                <a:latin typeface="Times New Roman" pitchFamily="18" charset="0"/>
                <a:cs typeface="Times New Roman" pitchFamily="18" charset="0"/>
              </a:rPr>
              <a:t>Eichler</a:t>
            </a:r>
            <a:r>
              <a:rPr lang="en-US"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Washington School of Medicine, Seattle</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Specific comments: </a:t>
            </a:r>
          </a:p>
          <a:p>
            <a:r>
              <a:rPr lang="en-US" sz="2000" dirty="0" smtClean="0">
                <a:latin typeface="Times New Roman" pitchFamily="18" charset="0"/>
                <a:cs typeface="Times New Roman" pitchFamily="18" charset="0"/>
              </a:rPr>
              <a:t>CNVs: Impact of large variants (deletions, duplications and inversions) that are individually rare but collectively common </a:t>
            </a:r>
          </a:p>
          <a:p>
            <a:r>
              <a:rPr lang="en-US" sz="2000" dirty="0" smtClean="0">
                <a:latin typeface="Times New Roman" pitchFamily="18" charset="0"/>
                <a:cs typeface="Times New Roman" pitchFamily="18" charset="0"/>
              </a:rPr>
              <a:t>CNPs: Several hundred genes that map to regions of CNP duplications. These genes are highly variable among individuals, enriched in genes associated with drug detoxification, immunity and environmental interaction.</a:t>
            </a:r>
            <a:endParaRPr lang="en-US" sz="2000" dirty="0">
              <a:latin typeface="Times New Roman" pitchFamily="18" charset="0"/>
              <a:cs typeface="Times New Roman" pitchFamily="18" charset="0"/>
            </a:endParaRPr>
          </a:p>
        </p:txBody>
      </p:sp>
      <p:sp>
        <p:nvSpPr>
          <p:cNvPr id="3" name="TextBox 2"/>
          <p:cNvSpPr txBox="1"/>
          <p:nvPr/>
        </p:nvSpPr>
        <p:spPr>
          <a:xfrm>
            <a:off x="381000" y="3733800"/>
            <a:ext cx="8153400" cy="2739211"/>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Jonathan Flint, (</a:t>
            </a:r>
            <a:r>
              <a:rPr lang="en-US" sz="2000" b="1" dirty="0" err="1" smtClean="0">
                <a:latin typeface="Times New Roman" pitchFamily="18" charset="0"/>
                <a:cs typeface="Times New Roman" pitchFamily="18" charset="0"/>
              </a:rPr>
              <a:t>Wellcome</a:t>
            </a:r>
            <a:r>
              <a:rPr lang="en-US" sz="2000" b="1" dirty="0" smtClean="0">
                <a:latin typeface="Times New Roman" pitchFamily="18" charset="0"/>
                <a:cs typeface="Times New Roman" pitchFamily="18" charset="0"/>
              </a:rPr>
              <a:t> Trust centre for Human Genetics, Oxford</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Broad comments:</a:t>
            </a:r>
          </a:p>
          <a:p>
            <a:r>
              <a:rPr lang="en-US" sz="2000" dirty="0" smtClean="0">
                <a:latin typeface="Times New Roman" pitchFamily="18" charset="0"/>
                <a:cs typeface="Times New Roman" pitchFamily="18" charset="0"/>
              </a:rPr>
              <a:t>Genetic architecture, </a:t>
            </a:r>
            <a:r>
              <a:rPr lang="en-US" sz="2000" dirty="0" err="1" smtClean="0">
                <a:latin typeface="Times New Roman" pitchFamily="18" charset="0"/>
                <a:cs typeface="Times New Roman" pitchFamily="18" charset="0"/>
              </a:rPr>
              <a:t>epistasis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Understanding why genetic architecture differs for different traits could help when choosing the correct tools to find the underlying genes and deciding whether to look for common or rare variants, and studying the genetic architecture might even tell us what type of variant to expect.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98543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Greg Gibson, (</a:t>
            </a:r>
            <a:r>
              <a:rPr lang="en-US" sz="2000" b="1" dirty="0" smtClean="0">
                <a:latin typeface="Times New Roman" pitchFamily="18" charset="0"/>
                <a:cs typeface="Times New Roman" pitchFamily="18" charset="0"/>
              </a:rPr>
              <a:t>Georgia Inst. of Technology, Atlanta, Georgia</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Strong comments:</a:t>
            </a:r>
          </a:p>
          <a:p>
            <a:r>
              <a:rPr lang="en-US" sz="2000" dirty="0" smtClean="0">
                <a:latin typeface="Times New Roman" pitchFamily="18" charset="0"/>
                <a:cs typeface="Times New Roman" pitchFamily="18" charset="0"/>
              </a:rPr>
              <a:t>Missing heritability problem is overblown!</a:t>
            </a:r>
          </a:p>
          <a:p>
            <a:r>
              <a:rPr lang="en-US" sz="2000" dirty="0" smtClean="0">
                <a:latin typeface="Times New Roman" pitchFamily="18" charset="0"/>
                <a:cs typeface="Times New Roman" pitchFamily="18" charset="0"/>
              </a:rPr>
              <a:t>Limited GWAS capability – heritability definition – hidden environmental structure.</a:t>
            </a:r>
          </a:p>
          <a:p>
            <a:r>
              <a:rPr lang="en-US" sz="2000" dirty="0" smtClean="0">
                <a:latin typeface="Times New Roman" pitchFamily="18" charset="0"/>
                <a:cs typeface="Times New Roman" pitchFamily="18" charset="0"/>
              </a:rPr>
              <a:t>Missing genetic variance – high false negative rate as true associations are hidden in the fog of random associations.</a:t>
            </a:r>
          </a:p>
          <a:p>
            <a:r>
              <a:rPr lang="en-US" sz="2000" dirty="0" smtClean="0">
                <a:latin typeface="Times New Roman" pitchFamily="18" charset="0"/>
                <a:cs typeface="Times New Roman" pitchFamily="18" charset="0"/>
              </a:rPr>
              <a:t>Difference in the architecture of the disease – Gene-environment interactions – population stratification.</a:t>
            </a:r>
          </a:p>
        </p:txBody>
      </p:sp>
      <p:sp>
        <p:nvSpPr>
          <p:cNvPr id="3" name="TextBox 2"/>
          <p:cNvSpPr txBox="1"/>
          <p:nvPr/>
        </p:nvSpPr>
        <p:spPr>
          <a:xfrm>
            <a:off x="152400" y="3567767"/>
            <a:ext cx="8763000" cy="236988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Augustine Kong, (</a:t>
            </a:r>
            <a:r>
              <a:rPr lang="en-US" sz="2000" b="1" dirty="0" err="1" smtClean="0">
                <a:latin typeface="Times New Roman" pitchFamily="18" charset="0"/>
                <a:cs typeface="Times New Roman" pitchFamily="18" charset="0"/>
              </a:rPr>
              <a:t>deCODE</a:t>
            </a:r>
            <a:r>
              <a:rPr lang="en-US" sz="2000" b="1" dirty="0" smtClean="0">
                <a:latin typeface="Times New Roman" pitchFamily="18" charset="0"/>
                <a:cs typeface="Times New Roman" pitchFamily="18" charset="0"/>
              </a:rPr>
              <a:t> genetics, Iceland</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Good comments:</a:t>
            </a:r>
          </a:p>
          <a:p>
            <a:r>
              <a:rPr lang="en-US" sz="2000" dirty="0" smtClean="0">
                <a:latin typeface="Times New Roman" pitchFamily="18" charset="0"/>
                <a:cs typeface="Times New Roman" pitchFamily="18" charset="0"/>
              </a:rPr>
              <a:t>Parent-of-origin effects</a:t>
            </a:r>
          </a:p>
          <a:p>
            <a:r>
              <a:rPr lang="en-US" sz="2000" dirty="0" smtClean="0">
                <a:latin typeface="Times New Roman" pitchFamily="18" charset="0"/>
                <a:cs typeface="Times New Roman" pitchFamily="18" charset="0"/>
              </a:rPr>
              <a:t>Epigenetic effects beyond imprinting that are sequence-independent and that might be environmentally induced but can be transmitted from one or more generations could contribute to missing heritability.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763000" cy="206210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Suzanne M. Leal, (</a:t>
            </a:r>
            <a:r>
              <a:rPr lang="en-US" sz="2000" b="1" dirty="0" smtClean="0">
                <a:latin typeface="Times New Roman" pitchFamily="18" charset="0"/>
                <a:cs typeface="Times New Roman" pitchFamily="18" charset="0"/>
              </a:rPr>
              <a:t>Baylor college of Medicine, Houston</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Rare variants – individually rare and collectively frequent.</a:t>
            </a:r>
          </a:p>
          <a:p>
            <a:r>
              <a:rPr lang="en-US" sz="2000" dirty="0" smtClean="0">
                <a:latin typeface="Times New Roman" pitchFamily="18" charset="0"/>
                <a:cs typeface="Times New Roman" pitchFamily="18" charset="0"/>
              </a:rPr>
              <a:t>Analysis of </a:t>
            </a:r>
            <a:r>
              <a:rPr lang="en-US" sz="2000" dirty="0" err="1" smtClean="0">
                <a:latin typeface="Times New Roman" pitchFamily="18" charset="0"/>
                <a:cs typeface="Times New Roman" pitchFamily="18" charset="0"/>
              </a:rPr>
              <a:t>exome</a:t>
            </a:r>
            <a:r>
              <a:rPr lang="en-US" sz="2000" dirty="0" smtClean="0">
                <a:latin typeface="Times New Roman" pitchFamily="18" charset="0"/>
                <a:cs typeface="Times New Roman" pitchFamily="18" charset="0"/>
              </a:rPr>
              <a:t> and whole-genome sequence data.</a:t>
            </a:r>
          </a:p>
          <a:p>
            <a:r>
              <a:rPr lang="en-US" sz="2000" dirty="0" smtClean="0">
                <a:latin typeface="Times New Roman" pitchFamily="18" charset="0"/>
                <a:cs typeface="Times New Roman" pitchFamily="18" charset="0"/>
              </a:rPr>
              <a:t>Because sequencing uncovers both causal and non-functional variants, methods for </a:t>
            </a:r>
            <a:r>
              <a:rPr lang="en-US" sz="2000" dirty="0" err="1" smtClean="0">
                <a:latin typeface="Times New Roman" pitchFamily="18" charset="0"/>
                <a:cs typeface="Times New Roman" pitchFamily="18" charset="0"/>
              </a:rPr>
              <a:t>analysing</a:t>
            </a:r>
            <a:r>
              <a:rPr lang="en-US" sz="2000" dirty="0" smtClean="0">
                <a:latin typeface="Times New Roman" pitchFamily="18" charset="0"/>
                <a:cs typeface="Times New Roman" pitchFamily="18" charset="0"/>
              </a:rPr>
              <a:t> rare variants must be robust to misclassification.</a:t>
            </a:r>
          </a:p>
        </p:txBody>
      </p:sp>
      <p:sp>
        <p:nvSpPr>
          <p:cNvPr id="3" name="TextBox 2"/>
          <p:cNvSpPr txBox="1"/>
          <p:nvPr/>
        </p:nvSpPr>
        <p:spPr>
          <a:xfrm>
            <a:off x="228600" y="2971800"/>
            <a:ext cx="8763000" cy="1754326"/>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Jason H. Moore, (</a:t>
            </a:r>
            <a:r>
              <a:rPr lang="en-US" sz="2000" b="1" dirty="0" smtClean="0">
                <a:latin typeface="Times New Roman" pitchFamily="18" charset="0"/>
                <a:cs typeface="Times New Roman" pitchFamily="18" charset="0"/>
              </a:rPr>
              <a:t>Dartmouth medical school, New Hampshire</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Not a mystery!</a:t>
            </a:r>
          </a:p>
          <a:p>
            <a:r>
              <a:rPr lang="en-US" sz="2000" dirty="0" smtClean="0">
                <a:latin typeface="Times New Roman" pitchFamily="18" charset="0"/>
                <a:cs typeface="Times New Roman" pitchFamily="18" charset="0"/>
              </a:rPr>
              <a:t>Genetic variation influencing the expression of non-coding RNAs</a:t>
            </a:r>
          </a:p>
          <a:p>
            <a:r>
              <a:rPr lang="en-US" sz="2000" dirty="0" err="1" smtClean="0">
                <a:latin typeface="Times New Roman" pitchFamily="18" charset="0"/>
                <a:cs typeface="Times New Roman" pitchFamily="18" charset="0"/>
              </a:rPr>
              <a:t>Epistasis</a:t>
            </a:r>
            <a:endParaRPr lang="en-US" sz="2000" dirty="0" smtClean="0">
              <a:latin typeface="Times New Roman" pitchFamily="18" charset="0"/>
              <a:cs typeface="Times New Roman" pitchFamily="18" charset="0"/>
            </a:endParaRPr>
          </a:p>
        </p:txBody>
      </p:sp>
      <p:sp>
        <p:nvSpPr>
          <p:cNvPr id="4" name="TextBox 3"/>
          <p:cNvSpPr txBox="1"/>
          <p:nvPr/>
        </p:nvSpPr>
        <p:spPr>
          <a:xfrm>
            <a:off x="228600" y="4875074"/>
            <a:ext cx="8763000" cy="113877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Joseph H. Nadeau, (</a:t>
            </a:r>
            <a:r>
              <a:rPr lang="en-US" sz="2000" b="1" dirty="0" smtClean="0">
                <a:latin typeface="Times New Roman" pitchFamily="18" charset="0"/>
                <a:cs typeface="Times New Roman" pitchFamily="18" charset="0"/>
              </a:rPr>
              <a:t>Case Western Reserve Univ., Cleveland</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Transgenerational</a:t>
            </a:r>
            <a:r>
              <a:rPr lang="en-US" sz="2000" dirty="0" smtClean="0">
                <a:latin typeface="Times New Roman" pitchFamily="18" charset="0"/>
                <a:cs typeface="Times New Roman" pitchFamily="18" charset="0"/>
              </a:rPr>
              <a:t> genetic effects – </a:t>
            </a:r>
            <a:r>
              <a:rPr lang="en-US" sz="2000" dirty="0" err="1" smtClean="0">
                <a:latin typeface="Times New Roman" pitchFamily="18" charset="0"/>
                <a:cs typeface="Times New Roman" pitchFamily="18" charset="0"/>
              </a:rPr>
              <a:t>epigenetics</a:t>
            </a:r>
            <a:r>
              <a:rPr lang="en-US" sz="2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990600" y="152400"/>
            <a:ext cx="7391400" cy="6562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2209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Heritability:</a:t>
            </a:r>
            <a:endParaRPr lang="en-US" sz="2800" dirty="0">
              <a:latin typeface="Times New Roman" pitchFamily="18" charset="0"/>
              <a:cs typeface="Times New Roman" pitchFamily="18" charset="0"/>
            </a:endParaRPr>
          </a:p>
        </p:txBody>
      </p:sp>
      <p:sp>
        <p:nvSpPr>
          <p:cNvPr id="3" name="TextBox 2"/>
          <p:cNvSpPr txBox="1"/>
          <p:nvPr/>
        </p:nvSpPr>
        <p:spPr>
          <a:xfrm>
            <a:off x="228600" y="838200"/>
            <a:ext cx="8686800" cy="6647974"/>
          </a:xfrm>
          <a:prstGeom prst="rect">
            <a:avLst/>
          </a:prstGeom>
          <a:noFill/>
        </p:spPr>
        <p:txBody>
          <a:bodyPr wrap="square" rtlCol="0">
            <a:spAutoFit/>
          </a:bodyPr>
          <a:lstStyle/>
          <a:p>
            <a:r>
              <a:rPr lang="en-US" sz="2000" dirty="0" smtClean="0">
                <a:latin typeface="Times New Roman" pitchFamily="18" charset="0"/>
                <a:cs typeface="Times New Roman" pitchFamily="18" charset="0"/>
              </a:rPr>
              <a:t>	Phenotype (P) = genotype (G) + environmental factors (E)</a:t>
            </a:r>
          </a:p>
          <a:p>
            <a:r>
              <a:rPr lang="en-US" sz="2000" dirty="0" smtClean="0">
                <a:latin typeface="Times New Roman" pitchFamily="18" charset="0"/>
                <a:cs typeface="Times New Roman" pitchFamily="18" charset="0"/>
              </a:rPr>
              <a:t>	(observed)          (unobserved)      (unobserved)</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Variances:</a:t>
            </a:r>
          </a:p>
          <a:p>
            <a:endParaRPr lang="en-US" sz="20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Heritability is defined as ratio of variances, by expressing the proportion of the phenotypic variance that can be attributed to variance of genotypic values:</a:t>
            </a:r>
          </a:p>
          <a:p>
            <a:endParaRPr lang="en-US" sz="2000"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Heritability (broad sense) </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Heritability (narrow sense) </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1" y="1592356"/>
          <a:ext cx="2209800" cy="617444"/>
        </p:xfrm>
        <a:graphic>
          <a:graphicData uri="http://schemas.openxmlformats.org/presentationml/2006/ole">
            <p:oleObj spid="_x0000_s2050" name="Equation" r:id="rId3" imgW="863280" imgH="241200" progId="Equation.3">
              <p:embed/>
            </p:oleObj>
          </a:graphicData>
        </a:graphic>
      </p:graphicFrame>
      <p:graphicFrame>
        <p:nvGraphicFramePr>
          <p:cNvPr id="5" name="Object 4"/>
          <p:cNvGraphicFramePr>
            <a:graphicFrameLocks noChangeAspect="1"/>
          </p:cNvGraphicFramePr>
          <p:nvPr/>
        </p:nvGraphicFramePr>
        <p:xfrm>
          <a:off x="3200400" y="3390900"/>
          <a:ext cx="1371600" cy="1028700"/>
        </p:xfrm>
        <a:graphic>
          <a:graphicData uri="http://schemas.openxmlformats.org/presentationml/2006/ole">
            <p:oleObj spid="_x0000_s2051" name="Equation" r:id="rId4" imgW="609480" imgH="457200" progId="Equation.3">
              <p:embed/>
            </p:oleObj>
          </a:graphicData>
        </a:graphic>
      </p:graphicFrame>
      <p:graphicFrame>
        <p:nvGraphicFramePr>
          <p:cNvPr id="6" name="Object 5"/>
          <p:cNvGraphicFramePr>
            <a:graphicFrameLocks noChangeAspect="1"/>
          </p:cNvGraphicFramePr>
          <p:nvPr/>
        </p:nvGraphicFramePr>
        <p:xfrm>
          <a:off x="914400" y="4527550"/>
          <a:ext cx="2798011" cy="577850"/>
        </p:xfrm>
        <a:graphic>
          <a:graphicData uri="http://schemas.openxmlformats.org/presentationml/2006/ole">
            <p:oleObj spid="_x0000_s2052" name="Equation" r:id="rId5" imgW="1168200" imgH="241200" progId="Equation.3">
              <p:embed/>
            </p:oleObj>
          </a:graphicData>
        </a:graphic>
      </p:graphicFrame>
      <p:graphicFrame>
        <p:nvGraphicFramePr>
          <p:cNvPr id="7" name="Object 6"/>
          <p:cNvGraphicFramePr>
            <a:graphicFrameLocks noChangeAspect="1"/>
          </p:cNvGraphicFramePr>
          <p:nvPr/>
        </p:nvGraphicFramePr>
        <p:xfrm>
          <a:off x="4724400" y="4004608"/>
          <a:ext cx="472966" cy="1676400"/>
        </p:xfrm>
        <a:graphic>
          <a:graphicData uri="http://schemas.openxmlformats.org/presentationml/2006/ole">
            <p:oleObj spid="_x0000_s2053" name="Equation" r:id="rId6" imgW="228600" imgH="736560" progId="Equation.3">
              <p:embed/>
            </p:oleObj>
          </a:graphicData>
        </a:graphic>
      </p:graphicFrame>
      <p:sp>
        <p:nvSpPr>
          <p:cNvPr id="8" name="TextBox 7"/>
          <p:cNvSpPr txBox="1"/>
          <p:nvPr/>
        </p:nvSpPr>
        <p:spPr>
          <a:xfrm>
            <a:off x="5029200" y="4004608"/>
            <a:ext cx="4343400" cy="1938992"/>
          </a:xfrm>
          <a:prstGeom prst="rect">
            <a:avLst/>
          </a:prstGeom>
          <a:noFill/>
        </p:spPr>
        <p:txBody>
          <a:bodyPr wrap="square" rtlCol="0">
            <a:spAutoFit/>
          </a:bodyPr>
          <a:lstStyle/>
          <a:p>
            <a:r>
              <a:rPr lang="en-US" sz="2000" dirty="0" smtClean="0">
                <a:latin typeface="Times New Roman" pitchFamily="18" charset="0"/>
                <a:cs typeface="Times New Roman" pitchFamily="18" charset="0"/>
              </a:rPr>
              <a:t>= additive genetic effects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dominance genetic effects</a:t>
            </a:r>
          </a:p>
          <a:p>
            <a:r>
              <a:rPr lang="en-US" sz="2000" dirty="0" smtClean="0">
                <a:latin typeface="Times New Roman" pitchFamily="18" charset="0"/>
                <a:cs typeface="Times New Roman" pitchFamily="18" charset="0"/>
              </a:rPr>
              <a:t>  (interaction of alleles in same locus)</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epistatic</a:t>
            </a:r>
            <a:r>
              <a:rPr lang="en-US" sz="2000" dirty="0" smtClean="0">
                <a:latin typeface="Times New Roman" pitchFamily="18" charset="0"/>
                <a:cs typeface="Times New Roman" pitchFamily="18" charset="0"/>
              </a:rPr>
              <a:t> genetic effects</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(interaction of alleles in different loci)</a:t>
            </a:r>
            <a:endParaRPr lang="en-US" sz="2000" dirty="0">
              <a:latin typeface="Times New Roman" pitchFamily="18" charset="0"/>
              <a:cs typeface="Times New Roman" pitchFamily="18" charset="0"/>
            </a:endParaRPr>
          </a:p>
        </p:txBody>
      </p:sp>
      <p:graphicFrame>
        <p:nvGraphicFramePr>
          <p:cNvPr id="2054" name="Object 6"/>
          <p:cNvGraphicFramePr>
            <a:graphicFrameLocks noChangeAspect="1"/>
          </p:cNvGraphicFramePr>
          <p:nvPr/>
        </p:nvGraphicFramePr>
        <p:xfrm>
          <a:off x="3348038" y="5829300"/>
          <a:ext cx="1228725" cy="1028700"/>
        </p:xfrm>
        <a:graphic>
          <a:graphicData uri="http://schemas.openxmlformats.org/presentationml/2006/ole">
            <p:oleObj spid="_x0000_s2054" name="Equation" r:id="rId7" imgW="545760" imgH="4572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467600" cy="892552"/>
          </a:xfrm>
          <a:prstGeom prst="rect">
            <a:avLst/>
          </a:prstGeom>
          <a:noFill/>
        </p:spPr>
        <p:txBody>
          <a:bodyPr wrap="square" rtlCol="0">
            <a:spAutoFit/>
          </a:bodyPr>
          <a:lstStyle/>
          <a:p>
            <a:r>
              <a:rPr lang="en-US" sz="2600" b="1" dirty="0" smtClean="0">
                <a:latin typeface="Times New Roman" pitchFamily="18" charset="0"/>
                <a:cs typeface="Times New Roman" pitchFamily="18" charset="0"/>
              </a:rPr>
              <a:t>Six places where missing loots can be stashed away:</a:t>
            </a:r>
            <a:r>
              <a:rPr lang="en-US" sz="26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(Maher, 2008)</a:t>
            </a:r>
          </a:p>
        </p:txBody>
      </p:sp>
      <p:sp>
        <p:nvSpPr>
          <p:cNvPr id="3" name="TextBox 2"/>
          <p:cNvSpPr txBox="1"/>
          <p:nvPr/>
        </p:nvSpPr>
        <p:spPr>
          <a:xfrm>
            <a:off x="609600" y="1524000"/>
            <a:ext cx="8153400" cy="4893647"/>
          </a:xfrm>
          <a:prstGeom prst="rect">
            <a:avLst/>
          </a:prstGeom>
          <a:noFill/>
        </p:spPr>
        <p:txBody>
          <a:bodyPr wrap="square" rtlCol="0">
            <a:spAutoFit/>
          </a:bodyPr>
          <a:lstStyle/>
          <a:p>
            <a:pPr marL="457200" indent="-457200">
              <a:buAutoNum type="arabicPeriod"/>
            </a:pPr>
            <a:r>
              <a:rPr lang="en-US" sz="2400" b="1" dirty="0" smtClean="0">
                <a:latin typeface="Times New Roman" pitchFamily="18" charset="0"/>
                <a:cs typeface="Times New Roman" pitchFamily="18" charset="0"/>
              </a:rPr>
              <a:t>Right under everyone’s noses:</a:t>
            </a:r>
          </a:p>
          <a:p>
            <a:pPr marL="457200" indent="-457200"/>
            <a:r>
              <a:rPr lang="en-US" sz="2400" dirty="0" smtClean="0">
                <a:latin typeface="Times New Roman" pitchFamily="18" charset="0"/>
                <a:cs typeface="Times New Roman" pitchFamily="18" charset="0"/>
              </a:rPr>
              <a:t> 	Limitation of GWAS – inability to get statistical significance of some genes with high </a:t>
            </a:r>
            <a:r>
              <a:rPr lang="en-US" sz="2400" dirty="0" err="1" smtClean="0">
                <a:latin typeface="Times New Roman" pitchFamily="18" charset="0"/>
                <a:cs typeface="Times New Roman" pitchFamily="18" charset="0"/>
              </a:rPr>
              <a:t>penetrant</a:t>
            </a:r>
            <a:r>
              <a:rPr lang="en-US" sz="2400" dirty="0" smtClean="0">
                <a:latin typeface="Times New Roman" pitchFamily="18" charset="0"/>
                <a:cs typeface="Times New Roman" pitchFamily="18" charset="0"/>
              </a:rPr>
              <a:t> rare variants.</a:t>
            </a:r>
          </a:p>
          <a:p>
            <a:pPr marL="457200" indent="-457200"/>
            <a:r>
              <a:rPr lang="en-US" sz="2400" dirty="0">
                <a:latin typeface="Times New Roman" pitchFamily="18" charset="0"/>
                <a:cs typeface="Times New Roman" pitchFamily="18" charset="0"/>
              </a:rPr>
              <a:t>	R</a:t>
            </a:r>
            <a:r>
              <a:rPr lang="en-US" sz="2400" dirty="0" smtClean="0">
                <a:latin typeface="Times New Roman" pitchFamily="18" charset="0"/>
                <a:cs typeface="Times New Roman" pitchFamily="18" charset="0"/>
              </a:rPr>
              <a:t>are mutations in some gene might have huge effect, but in </a:t>
            </a:r>
            <a:r>
              <a:rPr lang="en-US" sz="2400" dirty="0" err="1" smtClean="0">
                <a:latin typeface="Times New Roman" pitchFamily="18" charset="0"/>
                <a:cs typeface="Times New Roman" pitchFamily="18" charset="0"/>
              </a:rPr>
              <a:t>gwas</a:t>
            </a:r>
            <a:r>
              <a:rPr lang="en-US" sz="2400" dirty="0" smtClean="0">
                <a:latin typeface="Times New Roman" pitchFamily="18" charset="0"/>
                <a:cs typeface="Times New Roman" pitchFamily="18" charset="0"/>
              </a:rPr>
              <a:t>, averaging across hundreds of people could dilute its effect. </a:t>
            </a:r>
          </a:p>
          <a:p>
            <a:pPr marL="457200" indent="-457200"/>
            <a:endParaRPr lang="en-US" sz="2400" dirty="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Solution:</a:t>
            </a:r>
            <a:r>
              <a:rPr lang="en-US" sz="2400" dirty="0" smtClean="0">
                <a:latin typeface="Times New Roman" pitchFamily="18" charset="0"/>
                <a:cs typeface="Times New Roman" pitchFamily="18" charset="0"/>
              </a:rPr>
              <a:t>   Need to sequence candidate genes and their surrounding regions in thousands of people – costly.</a:t>
            </a:r>
          </a:p>
          <a:p>
            <a:pPr marL="457200" indent="-457200"/>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Ex.: Sequencing of gene ANGPTL4, related to cholesterol and triglyceride conc., in 3500 individuals revealed some previously unknown variants which have dramatic effect on the conc. of these lipids in the blood.</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153400" cy="5262979"/>
          </a:xfrm>
          <a:prstGeom prst="rect">
            <a:avLst/>
          </a:prstGeom>
          <a:noFill/>
        </p:spPr>
        <p:txBody>
          <a:bodyPr wrap="square" rtlCol="0">
            <a:spAutoFit/>
          </a:bodyPr>
          <a:lstStyle/>
          <a:p>
            <a:pPr marL="457200" indent="-457200">
              <a:buAutoNum type="arabicPeriod" startAt="2"/>
            </a:pPr>
            <a:r>
              <a:rPr lang="en-US" sz="2400" b="1" dirty="0" smtClean="0">
                <a:latin typeface="Times New Roman" pitchFamily="18" charset="0"/>
                <a:cs typeface="Times New Roman" pitchFamily="18" charset="0"/>
              </a:rPr>
              <a:t>Out of sight:</a:t>
            </a:r>
          </a:p>
          <a:p>
            <a:pPr marL="457200" indent="-457200"/>
            <a:endParaRPr lang="en-US" sz="2400" b="1"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Middle order variants, moderately </a:t>
            </a:r>
            <a:r>
              <a:rPr lang="en-US" sz="2400" dirty="0" err="1" smtClean="0">
                <a:latin typeface="Times New Roman" pitchFamily="18" charset="0"/>
                <a:cs typeface="Times New Roman" pitchFamily="18" charset="0"/>
              </a:rPr>
              <a:t>penetrant</a:t>
            </a:r>
            <a:r>
              <a:rPr lang="en-US" sz="2400" dirty="0" smtClean="0">
                <a:latin typeface="Times New Roman" pitchFamily="18" charset="0"/>
                <a:cs typeface="Times New Roman" pitchFamily="18" charset="0"/>
              </a:rPr>
              <a:t> but rare enough to get hooked up by </a:t>
            </a:r>
            <a:r>
              <a:rPr lang="en-US" sz="2400" dirty="0" err="1" smtClean="0">
                <a:latin typeface="Times New Roman" pitchFamily="18" charset="0"/>
                <a:cs typeface="Times New Roman" pitchFamily="18" charset="0"/>
              </a:rPr>
              <a:t>gwas</a:t>
            </a:r>
            <a:r>
              <a:rPr lang="en-US" sz="2400" dirty="0" smtClean="0">
                <a:latin typeface="Times New Roman" pitchFamily="18" charset="0"/>
                <a:cs typeface="Times New Roman" pitchFamily="18" charset="0"/>
              </a:rPr>
              <a:t> net.</a:t>
            </a:r>
          </a:p>
          <a:p>
            <a:pPr marL="457200" indent="-457200"/>
            <a:r>
              <a:rPr lang="en-US" sz="2400" dirty="0">
                <a:latin typeface="Times New Roman" pitchFamily="18" charset="0"/>
                <a:cs typeface="Times New Roman" pitchFamily="18" charset="0"/>
              </a:rPr>
              <a:t>	R</a:t>
            </a:r>
            <a:r>
              <a:rPr lang="en-US" sz="2400" dirty="0" smtClean="0">
                <a:latin typeface="Times New Roman" pitchFamily="18" charset="0"/>
                <a:cs typeface="Times New Roman" pitchFamily="18" charset="0"/>
              </a:rPr>
              <a:t>are high </a:t>
            </a:r>
            <a:r>
              <a:rPr lang="en-US" sz="2400" dirty="0" err="1" smtClean="0">
                <a:latin typeface="Times New Roman" pitchFamily="18" charset="0"/>
                <a:cs typeface="Times New Roman" pitchFamily="18" charset="0"/>
              </a:rPr>
              <a:t>penetrant</a:t>
            </a:r>
            <a:r>
              <a:rPr lang="en-US" sz="2400" dirty="0" smtClean="0">
                <a:latin typeface="Times New Roman" pitchFamily="18" charset="0"/>
                <a:cs typeface="Times New Roman" pitchFamily="18" charset="0"/>
              </a:rPr>
              <a:t> mutations in monogenic diseases are under purifying selection, whereas very high </a:t>
            </a:r>
            <a:r>
              <a:rPr lang="en-US" sz="2400" dirty="0" err="1" smtClean="0">
                <a:latin typeface="Times New Roman" pitchFamily="18" charset="0"/>
                <a:cs typeface="Times New Roman" pitchFamily="18" charset="0"/>
              </a:rPr>
              <a:t>penetrant</a:t>
            </a:r>
            <a:r>
              <a:rPr lang="en-US" sz="2400" dirty="0" smtClean="0">
                <a:latin typeface="Times New Roman" pitchFamily="18" charset="0"/>
                <a:cs typeface="Times New Roman" pitchFamily="18" charset="0"/>
              </a:rPr>
              <a:t> mutations are unlikely playing role in common diseases.</a:t>
            </a:r>
          </a:p>
          <a:p>
            <a:pPr marL="457200" indent="-457200"/>
            <a:endParaRPr lang="en-US" sz="2400" dirty="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Another possibility: there are many more-frequent variants that have low </a:t>
            </a:r>
            <a:r>
              <a:rPr lang="en-US" sz="2400" dirty="0" err="1" smtClean="0">
                <a:latin typeface="Times New Roman" pitchFamily="18" charset="0"/>
                <a:cs typeface="Times New Roman" pitchFamily="18" charset="0"/>
              </a:rPr>
              <a:t>penetrance</a:t>
            </a:r>
            <a:r>
              <a:rPr lang="en-US" sz="2400" dirty="0" smtClean="0">
                <a:latin typeface="Times New Roman" pitchFamily="18" charset="0"/>
                <a:cs typeface="Times New Roman" pitchFamily="18" charset="0"/>
              </a:rPr>
              <a:t> that </a:t>
            </a:r>
            <a:r>
              <a:rPr lang="en-US" sz="2400" dirty="0" err="1" smtClean="0">
                <a:latin typeface="Times New Roman" pitchFamily="18" charset="0"/>
                <a:cs typeface="Times New Roman" pitchFamily="18" charset="0"/>
              </a:rPr>
              <a:t>gwas</a:t>
            </a:r>
            <a:r>
              <a:rPr lang="en-US" sz="2400" dirty="0" smtClean="0">
                <a:latin typeface="Times New Roman" pitchFamily="18" charset="0"/>
                <a:cs typeface="Times New Roman" pitchFamily="18" charset="0"/>
              </a:rPr>
              <a:t> can’t statistically link them to a disease – common disease common variant theory.</a:t>
            </a:r>
          </a:p>
          <a:p>
            <a:pPr marL="457200" indent="-457200"/>
            <a:endParaRPr lang="en-US" sz="2400" dirty="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Hoping to get some direction from 1000 genome projects.</a:t>
            </a:r>
          </a:p>
          <a:p>
            <a:pPr marL="457200" indent="-457200"/>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153400" cy="2308324"/>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3.	In the architecture:</a:t>
            </a:r>
          </a:p>
          <a:p>
            <a:pPr marL="457200" indent="-457200"/>
            <a:r>
              <a:rPr lang="en-US" sz="2400" dirty="0" smtClean="0">
                <a:latin typeface="Times New Roman" pitchFamily="18" charset="0"/>
                <a:cs typeface="Times New Roman" pitchFamily="18" charset="0"/>
              </a:rPr>
              <a:t> 	Copy number variations (CNVs), stretches of DNA tens or hundreds of base pairs long that are deleted or duplicated between individuals.</a:t>
            </a:r>
          </a:p>
          <a:p>
            <a:pPr marL="457200" indent="-457200"/>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Wellcome</a:t>
            </a:r>
            <a:r>
              <a:rPr lang="en-US" sz="2400" dirty="0" smtClean="0">
                <a:latin typeface="Times New Roman" pitchFamily="18" charset="0"/>
                <a:cs typeface="Times New Roman" pitchFamily="18" charset="0"/>
              </a:rPr>
              <a:t> trust common CNV project (April 2010) identified absolutely no novel CNVs associated with complex disease. </a:t>
            </a:r>
            <a:endParaRPr lang="en-US" sz="2400" dirty="0">
              <a:latin typeface="Times New Roman" pitchFamily="18" charset="0"/>
              <a:cs typeface="Times New Roman" pitchFamily="18" charset="0"/>
            </a:endParaRPr>
          </a:p>
        </p:txBody>
      </p:sp>
      <p:sp>
        <p:nvSpPr>
          <p:cNvPr id="3" name="TextBox 2"/>
          <p:cNvSpPr txBox="1"/>
          <p:nvPr/>
        </p:nvSpPr>
        <p:spPr>
          <a:xfrm>
            <a:off x="457200" y="2971800"/>
            <a:ext cx="8153400" cy="3416320"/>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4.	In underground networks:</a:t>
            </a:r>
          </a:p>
          <a:p>
            <a:pPr marL="457200" indent="-45720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Epistasis</a:t>
            </a:r>
            <a:r>
              <a:rPr lang="en-US" sz="2400" dirty="0" smtClean="0">
                <a:latin typeface="Times New Roman" pitchFamily="18" charset="0"/>
                <a:cs typeface="Times New Roman" pitchFamily="18" charset="0"/>
              </a:rPr>
              <a:t> – one gene masks the effect of another, or where several genes work together – not in the range of </a:t>
            </a:r>
            <a:r>
              <a:rPr lang="en-US" sz="2400" dirty="0" err="1" smtClean="0">
                <a:latin typeface="Times New Roman" pitchFamily="18" charset="0"/>
                <a:cs typeface="Times New Roman" pitchFamily="18" charset="0"/>
              </a:rPr>
              <a:t>gwas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so far no good model of </a:t>
            </a:r>
            <a:r>
              <a:rPr lang="en-US" sz="2400" dirty="0" err="1" smtClean="0">
                <a:latin typeface="Times New Roman" pitchFamily="18" charset="0"/>
                <a:cs typeface="Times New Roman" pitchFamily="18" charset="0"/>
              </a:rPr>
              <a:t>epistasis</a:t>
            </a:r>
            <a:r>
              <a:rPr lang="en-US" sz="2400" dirty="0" smtClean="0">
                <a:latin typeface="Times New Roman" pitchFamily="18" charset="0"/>
                <a:cs typeface="Times New Roman" pitchFamily="18" charset="0"/>
              </a:rPr>
              <a:t>.</a:t>
            </a:r>
          </a:p>
          <a:p>
            <a:pPr marL="457200" indent="-457200"/>
            <a:endParaRPr lang="en-US" sz="2400" dirty="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To fill in all the heritability blank, researchers may need better and more varied models of the entire network of genes and regulatory sequences, and of how they act together to produce a phenotype – Leonid </a:t>
            </a:r>
            <a:r>
              <a:rPr lang="en-US" sz="2400" dirty="0" err="1" smtClean="0">
                <a:latin typeface="Times New Roman" pitchFamily="18" charset="0"/>
                <a:cs typeface="Times New Roman" pitchFamily="18" charset="0"/>
              </a:rPr>
              <a:t>Kruglyak</a:t>
            </a:r>
            <a:r>
              <a:rPr lang="en-US" sz="2400" dirty="0" smtClean="0">
                <a:latin typeface="Times New Roman" pitchFamily="18" charset="0"/>
                <a:cs typeface="Times New Roman" pitchFamily="18" charset="0"/>
              </a:rPr>
              <a:t>, Princeton.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153400" cy="2677656"/>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5.	The great beyond:</a:t>
            </a:r>
          </a:p>
          <a:p>
            <a:pPr marL="457200" indent="-45720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Epigenetics</a:t>
            </a:r>
            <a:r>
              <a:rPr lang="en-US" sz="2400" dirty="0" smtClean="0">
                <a:latin typeface="Times New Roman" pitchFamily="18" charset="0"/>
                <a:cs typeface="Times New Roman" pitchFamily="18" charset="0"/>
              </a:rPr>
              <a:t> – changes in gene expression that are inherited but not caused by changes in genetic sequence – it’s not clear how </a:t>
            </a:r>
            <a:r>
              <a:rPr lang="en-US" sz="2400" dirty="0" err="1" smtClean="0">
                <a:latin typeface="Times New Roman" pitchFamily="18" charset="0"/>
                <a:cs typeface="Times New Roman" pitchFamily="18" charset="0"/>
              </a:rPr>
              <a:t>methylation</a:t>
            </a:r>
            <a:r>
              <a:rPr lang="en-US" sz="2400" dirty="0" smtClean="0">
                <a:latin typeface="Times New Roman" pitchFamily="18" charset="0"/>
                <a:cs typeface="Times New Roman" pitchFamily="18" charset="0"/>
              </a:rPr>
              <a:t> pattern is ‘remembered’ by next generation.</a:t>
            </a:r>
          </a:p>
          <a:p>
            <a:pPr marL="457200" indent="-457200"/>
            <a:endParaRPr lang="en-US" sz="2400" dirty="0" smtClean="0">
              <a:latin typeface="Times New Roman" pitchFamily="18" charset="0"/>
              <a:cs typeface="Times New Roman" pitchFamily="18" charset="0"/>
            </a:endParaRPr>
          </a:p>
          <a:p>
            <a:pPr marL="457200" indent="-457200"/>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One possible explanation: RNA is being inherited alongside DNA through sperm or eggs.</a:t>
            </a:r>
            <a:endParaRPr lang="en-US" sz="2400" dirty="0">
              <a:latin typeface="Times New Roman" pitchFamily="18" charset="0"/>
              <a:cs typeface="Times New Roman" pitchFamily="18" charset="0"/>
            </a:endParaRPr>
          </a:p>
        </p:txBody>
      </p:sp>
      <p:sp>
        <p:nvSpPr>
          <p:cNvPr id="3" name="TextBox 2"/>
          <p:cNvSpPr txBox="1"/>
          <p:nvPr/>
        </p:nvSpPr>
        <p:spPr>
          <a:xfrm>
            <a:off x="457200" y="3581400"/>
            <a:ext cx="8153400" cy="2677656"/>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6.	Lost in diagnosis:</a:t>
            </a:r>
          </a:p>
          <a:p>
            <a:pPr marL="457200" indent="-457200"/>
            <a:r>
              <a:rPr lang="en-US" sz="2400" dirty="0" smtClean="0">
                <a:latin typeface="Times New Roman" pitchFamily="18" charset="0"/>
                <a:cs typeface="Times New Roman" pitchFamily="18" charset="0"/>
              </a:rPr>
              <a:t> 	The common diseases might not, in fact, be common. </a:t>
            </a:r>
          </a:p>
          <a:p>
            <a:pPr marL="457200" indent="-457200"/>
            <a:endParaRPr lang="en-US" sz="2400" dirty="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If thousands of rare genetic variants contribute to a single disease, and the genetic underpinnings can vary radically for different people, how common is it? Are these, in fact, different diseases?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30480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153400"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Heritability and allelic architecture of complex traits</a:t>
            </a:r>
          </a:p>
          <a:p>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Allelic architecture (number, type, effect size and frequency of susceptibility variants) may differ across traits and missing heritability may take a different form for different diseases.</a:t>
            </a:r>
            <a:endParaRPr lang="en-US" sz="24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381000" y="2514600"/>
            <a:ext cx="8763000" cy="3200400"/>
          </a:xfrm>
          <a:prstGeom prst="rect">
            <a:avLst/>
          </a:prstGeom>
          <a:noFill/>
          <a:ln w="9525">
            <a:noFill/>
            <a:miter lim="800000"/>
            <a:headEnd/>
            <a:tailEnd/>
          </a:ln>
        </p:spPr>
      </p:pic>
      <p:sp>
        <p:nvSpPr>
          <p:cNvPr id="4" name="TextBox 3"/>
          <p:cNvSpPr txBox="1"/>
          <p:nvPr/>
        </p:nvSpPr>
        <p:spPr>
          <a:xfrm>
            <a:off x="457200" y="5943600"/>
            <a:ext cx="5638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Heritability estimates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818</Words>
  <Application>Microsoft Office PowerPoint</Application>
  <PresentationFormat>On-screen Show (4:3)</PresentationFormat>
  <Paragraphs>123</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Missing Heritability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UMBI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Heritability</dc:title>
  <dc:creator>Center for Advanced Research in Biotechnology</dc:creator>
  <cp:lastModifiedBy>Center for Advanced Research in Biotechnology</cp:lastModifiedBy>
  <cp:revision>44</cp:revision>
  <dcterms:created xsi:type="dcterms:W3CDTF">2010-06-03T17:24:53Z</dcterms:created>
  <dcterms:modified xsi:type="dcterms:W3CDTF">2010-08-26T16:35:42Z</dcterms:modified>
</cp:coreProperties>
</file>