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2" r:id="rId4"/>
    <p:sldId id="275" r:id="rId5"/>
    <p:sldId id="273" r:id="rId6"/>
    <p:sldId id="302" r:id="rId7"/>
    <p:sldId id="276" r:id="rId8"/>
    <p:sldId id="292" r:id="rId9"/>
    <p:sldId id="258" r:id="rId10"/>
    <p:sldId id="294" r:id="rId11"/>
    <p:sldId id="290" r:id="rId12"/>
    <p:sldId id="286" r:id="rId13"/>
    <p:sldId id="295" r:id="rId14"/>
    <p:sldId id="296" r:id="rId15"/>
    <p:sldId id="298" r:id="rId16"/>
    <p:sldId id="263" r:id="rId17"/>
    <p:sldId id="300" r:id="rId18"/>
    <p:sldId id="264" r:id="rId19"/>
    <p:sldId id="301" r:id="rId20"/>
    <p:sldId id="293" r:id="rId21"/>
    <p:sldId id="289" r:id="rId22"/>
    <p:sldId id="291" r:id="rId23"/>
    <p:sldId id="297" r:id="rId24"/>
    <p:sldId id="29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18" autoAdjust="0"/>
  </p:normalViewPr>
  <p:slideViewPr>
    <p:cSldViewPr>
      <p:cViewPr varScale="1">
        <p:scale>
          <a:sx n="66" d="100"/>
          <a:sy n="66" d="100"/>
        </p:scale>
        <p:origin x="-142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3F0F50-671A-4385-893B-F65953E4EB6C}"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F53AB-23A5-4A36-B6F7-A68C0265D7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F0F50-671A-4385-893B-F65953E4EB6C}"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F53AB-23A5-4A36-B6F7-A68C0265D7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F0F50-671A-4385-893B-F65953E4EB6C}"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F53AB-23A5-4A36-B6F7-A68C0265D7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3F0F50-671A-4385-893B-F65953E4EB6C}"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F53AB-23A5-4A36-B6F7-A68C0265D7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3F0F50-671A-4385-893B-F65953E4EB6C}" type="datetimeFigureOut">
              <a:rPr lang="en-US" smtClean="0"/>
              <a:pPr/>
              <a:t>4/29/2010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F53AB-23A5-4A36-B6F7-A68C0265D7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3F0F50-671A-4385-893B-F65953E4EB6C}"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F53AB-23A5-4A36-B6F7-A68C0265D7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3F0F50-671A-4385-893B-F65953E4EB6C}" type="datetimeFigureOut">
              <a:rPr lang="en-US" smtClean="0"/>
              <a:pPr/>
              <a:t>4/29/2010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7F53AB-23A5-4A36-B6F7-A68C0265D7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3F0F50-671A-4385-893B-F65953E4EB6C}" type="datetimeFigureOut">
              <a:rPr lang="en-US" smtClean="0"/>
              <a:pPr/>
              <a:t>4/29/2010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7F53AB-23A5-4A36-B6F7-A68C0265D7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F0F50-671A-4385-893B-F65953E4EB6C}" type="datetimeFigureOut">
              <a:rPr lang="en-US" smtClean="0"/>
              <a:pPr/>
              <a:t>4/29/2010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7F53AB-23A5-4A36-B6F7-A68C0265D7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F0F50-671A-4385-893B-F65953E4EB6C}"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F53AB-23A5-4A36-B6F7-A68C0265D7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F0F50-671A-4385-893B-F65953E4EB6C}" type="datetimeFigureOut">
              <a:rPr lang="en-US" smtClean="0"/>
              <a:pPr/>
              <a:t>4/29/2010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F53AB-23A5-4A36-B6F7-A68C0265D7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3F0F50-671A-4385-893B-F65953E4EB6C}" type="datetimeFigureOut">
              <a:rPr lang="en-US" smtClean="0"/>
              <a:pPr/>
              <a:t>4/29/2010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F53AB-23A5-4A36-B6F7-A68C0265D73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457450"/>
          </a:xfrm>
        </p:spPr>
        <p:txBody>
          <a:bodyPr>
            <a:noAutofit/>
          </a:bodyPr>
          <a:lstStyle/>
          <a:p>
            <a:r>
              <a:rPr lang="en-US" sz="2800" b="1" dirty="0"/>
              <a:t>A hidden reservoir of integrative elements is the major source </a:t>
            </a:r>
            <a:r>
              <a:rPr lang="en-US" sz="2800" b="1" dirty="0" smtClean="0"/>
              <a:t>of recently </a:t>
            </a:r>
            <a:r>
              <a:rPr lang="en-US" sz="2800" b="1" dirty="0"/>
              <a:t>acquired foreign genes and </a:t>
            </a:r>
            <a:r>
              <a:rPr lang="en-US" sz="2800" b="1" dirty="0" err="1"/>
              <a:t>ORFans</a:t>
            </a:r>
            <a:r>
              <a:rPr lang="en-US" sz="2800" b="1" dirty="0"/>
              <a:t> in </a:t>
            </a:r>
            <a:r>
              <a:rPr lang="en-US" sz="2800" b="1" dirty="0" err="1"/>
              <a:t>archaeal</a:t>
            </a:r>
            <a:r>
              <a:rPr lang="en-US" sz="2800" b="1" dirty="0"/>
              <a:t> </a:t>
            </a:r>
            <a:r>
              <a:rPr lang="en-US" sz="2800" b="1" dirty="0" smtClean="0"/>
              <a:t>and bacterial </a:t>
            </a:r>
            <a:r>
              <a:rPr lang="en-US" sz="2800" b="1" dirty="0"/>
              <a:t>genomes</a:t>
            </a:r>
            <a:endParaRPr lang="en-US" sz="2800" dirty="0"/>
          </a:p>
        </p:txBody>
      </p:sp>
      <p:sp>
        <p:nvSpPr>
          <p:cNvPr id="3" name="Subtitle 2"/>
          <p:cNvSpPr>
            <a:spLocks noGrp="1"/>
          </p:cNvSpPr>
          <p:nvPr>
            <p:ph type="subTitle" idx="1"/>
          </p:nvPr>
        </p:nvSpPr>
        <p:spPr>
          <a:xfrm>
            <a:off x="228600" y="3276600"/>
            <a:ext cx="8763000" cy="2895600"/>
          </a:xfrm>
        </p:spPr>
        <p:txBody>
          <a:bodyPr>
            <a:normAutofit fontScale="92500" lnSpcReduction="10000"/>
          </a:bodyPr>
          <a:lstStyle/>
          <a:p>
            <a:r>
              <a:rPr lang="en-US" b="1" i="1" dirty="0">
                <a:solidFill>
                  <a:schemeClr val="tx1"/>
                </a:solidFill>
              </a:rPr>
              <a:t>Genome Biology 2009, 10:R65</a:t>
            </a:r>
            <a:endParaRPr lang="it-IT" dirty="0" smtClean="0">
              <a:solidFill>
                <a:schemeClr val="tx1"/>
              </a:solidFill>
            </a:endParaRPr>
          </a:p>
          <a:p>
            <a:r>
              <a:rPr lang="it-IT" dirty="0" smtClean="0">
                <a:solidFill>
                  <a:schemeClr val="tx1"/>
                </a:solidFill>
              </a:rPr>
              <a:t>Diego </a:t>
            </a:r>
            <a:r>
              <a:rPr lang="it-IT" dirty="0">
                <a:solidFill>
                  <a:schemeClr val="tx1"/>
                </a:solidFill>
              </a:rPr>
              <a:t>Cortez, Patrick Forterre and Simonetta </a:t>
            </a:r>
            <a:r>
              <a:rPr lang="it-IT" dirty="0" smtClean="0">
                <a:solidFill>
                  <a:schemeClr val="tx1"/>
                </a:solidFill>
              </a:rPr>
              <a:t>Gribaldo</a:t>
            </a:r>
          </a:p>
          <a:p>
            <a:r>
              <a:rPr lang="fr-FR" dirty="0" smtClean="0">
                <a:solidFill>
                  <a:schemeClr val="tx1"/>
                </a:solidFill>
              </a:rPr>
              <a:t>Institut Pasteur, Département de Microbiologie, </a:t>
            </a:r>
          </a:p>
          <a:p>
            <a:r>
              <a:rPr lang="fr-FR" dirty="0" smtClean="0">
                <a:solidFill>
                  <a:schemeClr val="tx1"/>
                </a:solidFill>
              </a:rPr>
              <a:t>Unité de Biologie Moléculaire du Gène chez les </a:t>
            </a:r>
            <a:r>
              <a:rPr lang="fr-FR" dirty="0" err="1" smtClean="0">
                <a:solidFill>
                  <a:schemeClr val="tx1"/>
                </a:solidFill>
              </a:rPr>
              <a:t>Extrêmophiles</a:t>
            </a:r>
            <a:r>
              <a:rPr lang="fr-FR" dirty="0" smtClean="0">
                <a:solidFill>
                  <a:schemeClr val="tx1"/>
                </a:solidFill>
              </a:rPr>
              <a:t>, Rue du Dr Roux, 75724 PARIS cedex 15, France.</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Efficiency of MM, BM and GC% approach</a:t>
            </a:r>
            <a:endParaRPr lang="en-US" sz="3600" dirty="0"/>
          </a:p>
        </p:txBody>
      </p:sp>
      <p:sp>
        <p:nvSpPr>
          <p:cNvPr id="3" name="Content Placeholder 2"/>
          <p:cNvSpPr>
            <a:spLocks noGrp="1"/>
          </p:cNvSpPr>
          <p:nvPr>
            <p:ph idx="1"/>
          </p:nvPr>
        </p:nvSpPr>
        <p:spPr>
          <a:xfrm>
            <a:off x="381000" y="1219200"/>
            <a:ext cx="8458200" cy="5181600"/>
          </a:xfrm>
        </p:spPr>
        <p:txBody>
          <a:bodyPr>
            <a:noAutofit/>
          </a:bodyPr>
          <a:lstStyle/>
          <a:p>
            <a:r>
              <a:rPr lang="en-US" sz="2200" dirty="0" smtClean="0"/>
              <a:t>To test the efficiency of  MM approach, the BM approach, and a GC% approach for detecting atypical ORFs .</a:t>
            </a:r>
          </a:p>
          <a:p>
            <a:r>
              <a:rPr lang="en-US" sz="2200" i="1" dirty="0" smtClean="0"/>
              <a:t>In </a:t>
            </a:r>
            <a:r>
              <a:rPr lang="en-US" sz="2200" i="1" dirty="0" err="1" smtClean="0"/>
              <a:t>silico</a:t>
            </a:r>
            <a:r>
              <a:rPr lang="en-US" sz="2200" i="1" dirty="0" smtClean="0"/>
              <a:t> HGT was performed  two </a:t>
            </a:r>
            <a:r>
              <a:rPr lang="en-US" sz="2200" dirty="0" smtClean="0"/>
              <a:t>simulations in all 119 </a:t>
            </a:r>
            <a:r>
              <a:rPr lang="en-US" sz="2200" dirty="0" err="1" smtClean="0"/>
              <a:t>archaeal</a:t>
            </a:r>
            <a:r>
              <a:rPr lang="en-US" sz="2200" dirty="0" smtClean="0"/>
              <a:t> and bacterial genomes using all 11 different core genes datasets. </a:t>
            </a:r>
          </a:p>
          <a:p>
            <a:r>
              <a:rPr lang="en-US" sz="2200" dirty="0" smtClean="0"/>
              <a:t>In the first simulation, 100 ORFs were chosen from the other 118 genomes and these were introduced </a:t>
            </a:r>
            <a:r>
              <a:rPr lang="en-US" sz="2200" i="1" dirty="0" smtClean="0"/>
              <a:t>in </a:t>
            </a:r>
            <a:r>
              <a:rPr lang="en-US" sz="2200" i="1" dirty="0" err="1" smtClean="0"/>
              <a:t>silico</a:t>
            </a:r>
            <a:r>
              <a:rPr lang="en-US" sz="2200" i="1" dirty="0" smtClean="0"/>
              <a:t> in the </a:t>
            </a:r>
            <a:r>
              <a:rPr lang="en-US" sz="2200" dirty="0" smtClean="0"/>
              <a:t>genome under analysis and determined the number of simulated HGTs that were detected as atypical (true positives, expected to be high). </a:t>
            </a:r>
          </a:p>
          <a:p>
            <a:r>
              <a:rPr lang="en-US" sz="2200" dirty="0" smtClean="0"/>
              <a:t>In the second simulation, 100 random ORFs were chosen from a strict core genes dataset (that is, genes conserved in all genomes of the group, thus assumed to be native) and determined the average number of these that were detected as atypical (false positives, expected to be low).</a:t>
            </a: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077200" cy="685800"/>
          </a:xfrm>
        </p:spPr>
        <p:txBody>
          <a:bodyPr>
            <a:noAutofit/>
          </a:bodyPr>
          <a:lstStyle/>
          <a:p>
            <a:pPr algn="ctr">
              <a:buNone/>
            </a:pPr>
            <a:r>
              <a:rPr lang="en-US" sz="2000" b="1" dirty="0" smtClean="0"/>
              <a:t>Result 2: HGT simulations using MM, BM and %GC content based methods</a:t>
            </a:r>
            <a:endParaRPr lang="en-US" sz="2000" b="1" dirty="0"/>
          </a:p>
        </p:txBody>
      </p:sp>
      <p:pic>
        <p:nvPicPr>
          <p:cNvPr id="3074" name="Picture 2"/>
          <p:cNvPicPr>
            <a:picLocks noChangeAspect="1" noChangeArrowheads="1"/>
          </p:cNvPicPr>
          <p:nvPr/>
        </p:nvPicPr>
        <p:blipFill>
          <a:blip r:embed="rId2" cstate="print"/>
          <a:srcRect/>
          <a:stretch>
            <a:fillRect/>
          </a:stretch>
        </p:blipFill>
        <p:spPr bwMode="auto">
          <a:xfrm>
            <a:off x="228600" y="914400"/>
            <a:ext cx="8763000" cy="4876800"/>
          </a:xfrm>
          <a:prstGeom prst="rect">
            <a:avLst/>
          </a:prstGeom>
          <a:noFill/>
          <a:ln w="9525">
            <a:noFill/>
            <a:miter lim="800000"/>
            <a:headEnd/>
            <a:tailEnd/>
          </a:ln>
        </p:spPr>
      </p:pic>
      <p:sp>
        <p:nvSpPr>
          <p:cNvPr id="4" name="TextBox 3"/>
          <p:cNvSpPr txBox="1"/>
          <p:nvPr/>
        </p:nvSpPr>
        <p:spPr>
          <a:xfrm>
            <a:off x="457200" y="5867400"/>
            <a:ext cx="8229600" cy="369332"/>
          </a:xfrm>
          <a:prstGeom prst="rect">
            <a:avLst/>
          </a:prstGeom>
          <a:noFill/>
        </p:spPr>
        <p:txBody>
          <a:bodyPr wrap="square" rtlCol="0">
            <a:spAutoFit/>
          </a:bodyPr>
          <a:lstStyle/>
          <a:p>
            <a:r>
              <a:rPr lang="en-US" b="1" dirty="0" smtClean="0">
                <a:solidFill>
                  <a:schemeClr val="tx2"/>
                </a:solidFill>
              </a:rPr>
              <a:t>Blue dots represented true positives </a:t>
            </a:r>
            <a:r>
              <a:rPr lang="en-US" dirty="0" smtClean="0"/>
              <a:t>and </a:t>
            </a:r>
            <a:r>
              <a:rPr lang="en-US" b="1" dirty="0" smtClean="0">
                <a:solidFill>
                  <a:srgbClr val="00B050"/>
                </a:solidFill>
              </a:rPr>
              <a:t>Green dots represented false positives.</a:t>
            </a:r>
            <a:endParaRPr lang="en-US" b="1" dirty="0">
              <a:solidFill>
                <a:srgbClr val="00B05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Autofit/>
          </a:bodyPr>
          <a:lstStyle/>
          <a:p>
            <a:r>
              <a:rPr lang="en-US" sz="3200" b="1" dirty="0" smtClean="0"/>
              <a:t>Identification CAGs and Origin of CAGs</a:t>
            </a:r>
            <a:endParaRPr lang="en-US" sz="3600" dirty="0"/>
          </a:p>
        </p:txBody>
      </p:sp>
      <p:sp>
        <p:nvSpPr>
          <p:cNvPr id="3" name="Content Placeholder 2"/>
          <p:cNvSpPr>
            <a:spLocks noGrp="1"/>
          </p:cNvSpPr>
          <p:nvPr>
            <p:ph idx="1"/>
          </p:nvPr>
        </p:nvSpPr>
        <p:spPr>
          <a:xfrm>
            <a:off x="228600" y="762000"/>
            <a:ext cx="8763000" cy="5943600"/>
          </a:xfrm>
        </p:spPr>
        <p:txBody>
          <a:bodyPr>
            <a:noAutofit/>
          </a:bodyPr>
          <a:lstStyle/>
          <a:p>
            <a:r>
              <a:rPr lang="en-US" sz="2000" dirty="0" smtClean="0"/>
              <a:t>Searched for atypical genes that cluster together called </a:t>
            </a:r>
            <a:r>
              <a:rPr lang="en-US" sz="2000" b="1" dirty="0" smtClean="0"/>
              <a:t>Cluster of atypical genes (CAGs)</a:t>
            </a:r>
            <a:r>
              <a:rPr lang="en-US" sz="2000" dirty="0" smtClean="0"/>
              <a:t>, using a sliding window of ten ORFs that moved along the genome sequence, and every time seven or more ORFs in that window showed an atypical composition  so it defined a cluster. </a:t>
            </a:r>
          </a:p>
          <a:p>
            <a:r>
              <a:rPr lang="en-US" sz="2000" dirty="0" smtClean="0"/>
              <a:t>To observe origin of CAGs, All </a:t>
            </a:r>
            <a:r>
              <a:rPr lang="en-US" sz="2000" dirty="0"/>
              <a:t>ORFs contained in annotated IEs (10,651 ORFs) </a:t>
            </a:r>
            <a:r>
              <a:rPr lang="en-US" sz="2000" dirty="0" smtClean="0"/>
              <a:t>and newly </a:t>
            </a:r>
            <a:r>
              <a:rPr lang="en-US" sz="2000" dirty="0"/>
              <a:t>identified CAGs (36,790) were searched by </a:t>
            </a:r>
            <a:r>
              <a:rPr lang="en-US" sz="2000" dirty="0" smtClean="0"/>
              <a:t>BLASTP against</a:t>
            </a:r>
            <a:r>
              <a:rPr lang="en-US" sz="2000" dirty="0"/>
              <a:t>: </a:t>
            </a:r>
            <a:endParaRPr lang="en-US" sz="2000" dirty="0" smtClean="0"/>
          </a:p>
          <a:p>
            <a:r>
              <a:rPr lang="en-US" sz="2000" dirty="0" smtClean="0"/>
              <a:t>A </a:t>
            </a:r>
            <a:r>
              <a:rPr lang="en-US" sz="2000" dirty="0"/>
              <a:t>local database of all annotated IEs in the </a:t>
            </a:r>
            <a:r>
              <a:rPr lang="en-US" sz="2000" dirty="0" smtClean="0"/>
              <a:t>119 genomes</a:t>
            </a:r>
          </a:p>
          <a:p>
            <a:r>
              <a:rPr lang="en-US" sz="2000" dirty="0" smtClean="0"/>
              <a:t>Complete </a:t>
            </a:r>
            <a:r>
              <a:rPr lang="en-US" sz="2000" dirty="0"/>
              <a:t>plasmid sequences available at the </a:t>
            </a:r>
            <a:r>
              <a:rPr lang="en-US" sz="2000" dirty="0" smtClean="0"/>
              <a:t>NCBI</a:t>
            </a:r>
          </a:p>
          <a:p>
            <a:r>
              <a:rPr lang="en-US" sz="2000" dirty="0" smtClean="0"/>
              <a:t>Complete </a:t>
            </a:r>
            <a:r>
              <a:rPr lang="en-US" sz="2000" dirty="0"/>
              <a:t>viral genomes at the </a:t>
            </a:r>
            <a:r>
              <a:rPr lang="en-US" sz="2000" dirty="0" smtClean="0"/>
              <a:t>NCBI</a:t>
            </a:r>
          </a:p>
          <a:p>
            <a:r>
              <a:rPr lang="en-US" sz="2000" dirty="0" smtClean="0"/>
              <a:t> A </a:t>
            </a:r>
            <a:r>
              <a:rPr lang="en-US" sz="2000" dirty="0"/>
              <a:t>local database of </a:t>
            </a:r>
            <a:r>
              <a:rPr lang="en-US" sz="2000" dirty="0" smtClean="0"/>
              <a:t>core genes </a:t>
            </a:r>
            <a:r>
              <a:rPr lang="en-US" sz="2000" dirty="0"/>
              <a:t>in the 119 genomes (from the selected core genes </a:t>
            </a:r>
            <a:r>
              <a:rPr lang="en-US" sz="2000" dirty="0" smtClean="0"/>
              <a:t>dataset after </a:t>
            </a:r>
            <a:r>
              <a:rPr lang="en-US" sz="2000" dirty="0"/>
              <a:t>the HGT simulations; 194,554 </a:t>
            </a:r>
            <a:r>
              <a:rPr lang="en-US" sz="2000" dirty="0" smtClean="0"/>
              <a:t>genes)</a:t>
            </a:r>
          </a:p>
          <a:p>
            <a:r>
              <a:rPr lang="en-US" sz="2000" dirty="0" smtClean="0"/>
              <a:t>BLASTP searches were performed against four </a:t>
            </a:r>
            <a:r>
              <a:rPr lang="en-US" sz="2000" dirty="0" err="1" smtClean="0"/>
              <a:t>metagenomic</a:t>
            </a:r>
            <a:r>
              <a:rPr lang="en-US" sz="2000" dirty="0" smtClean="0"/>
              <a:t> databases available at the SDSU Center for Universal Microbial Sequencing: 'The marine </a:t>
            </a:r>
            <a:r>
              <a:rPr lang="en-US" sz="2000" dirty="0" err="1" smtClean="0"/>
              <a:t>viromes</a:t>
            </a:r>
            <a:r>
              <a:rPr lang="en-US" sz="2000" dirty="0" smtClean="0"/>
              <a:t> of four oceanic regions'.</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304800" y="228599"/>
            <a:ext cx="8613517" cy="601980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0" y="655637"/>
            <a:ext cx="3200400" cy="5592763"/>
          </a:xfrm>
        </p:spPr>
        <p:txBody>
          <a:bodyPr>
            <a:normAutofit/>
          </a:bodyPr>
          <a:lstStyle/>
          <a:p>
            <a:r>
              <a:rPr lang="en-US" sz="2000" b="1" dirty="0" smtClean="0"/>
              <a:t>(</a:t>
            </a:r>
            <a:r>
              <a:rPr lang="en-US" sz="2000" b="1" dirty="0"/>
              <a:t>a) Average number and standard deviations of CAGs in </a:t>
            </a:r>
            <a:r>
              <a:rPr lang="en-US" sz="2000" b="1" dirty="0" smtClean="0"/>
              <a:t>the different </a:t>
            </a:r>
            <a:r>
              <a:rPr lang="en-US" sz="2000" b="1" dirty="0"/>
              <a:t>analyzed groups of </a:t>
            </a:r>
            <a:r>
              <a:rPr lang="en-US" sz="2000" b="1" dirty="0" err="1"/>
              <a:t>Archaea</a:t>
            </a:r>
            <a:r>
              <a:rPr lang="en-US" sz="2000" b="1" dirty="0"/>
              <a:t> and Bacteria. </a:t>
            </a:r>
            <a:endParaRPr lang="en-US" sz="2000" b="1" dirty="0" smtClean="0"/>
          </a:p>
          <a:p>
            <a:r>
              <a:rPr lang="en-US" sz="2000" dirty="0" smtClean="0">
                <a:solidFill>
                  <a:srgbClr val="FF0000"/>
                </a:solidFill>
              </a:rPr>
              <a:t>In </a:t>
            </a:r>
            <a:r>
              <a:rPr lang="en-US" sz="2000" dirty="0">
                <a:solidFill>
                  <a:srgbClr val="FF0000"/>
                </a:solidFill>
              </a:rPr>
              <a:t>red are </a:t>
            </a:r>
            <a:r>
              <a:rPr lang="en-US" sz="2000" dirty="0" smtClean="0">
                <a:solidFill>
                  <a:srgbClr val="FF0000"/>
                </a:solidFill>
              </a:rPr>
              <a:t>represented the </a:t>
            </a:r>
            <a:r>
              <a:rPr lang="en-US" sz="2000" dirty="0">
                <a:solidFill>
                  <a:srgbClr val="FF0000"/>
                </a:solidFill>
              </a:rPr>
              <a:t>average numbers of annotated IEs. </a:t>
            </a:r>
            <a:endParaRPr lang="en-US" sz="2000" dirty="0" smtClean="0">
              <a:solidFill>
                <a:srgbClr val="FF0000"/>
              </a:solidFill>
            </a:endParaRPr>
          </a:p>
          <a:p>
            <a:endParaRPr lang="en-US" sz="2000" b="1" dirty="0" smtClean="0"/>
          </a:p>
          <a:p>
            <a:endParaRPr lang="en-US" sz="2000" b="1" dirty="0" smtClean="0"/>
          </a:p>
          <a:p>
            <a:r>
              <a:rPr lang="en-US" sz="2000" b="1" dirty="0" smtClean="0"/>
              <a:t>(</a:t>
            </a:r>
            <a:r>
              <a:rPr lang="en-US" sz="2000" b="1" dirty="0"/>
              <a:t>b) CAGs </a:t>
            </a:r>
            <a:r>
              <a:rPr lang="en-US" sz="2000" b="1" dirty="0" smtClean="0"/>
              <a:t>size distribution</a:t>
            </a:r>
            <a:r>
              <a:rPr lang="en-US" sz="2000" b="1" dirty="0"/>
              <a:t>.</a:t>
            </a:r>
          </a:p>
        </p:txBody>
      </p:sp>
      <p:pic>
        <p:nvPicPr>
          <p:cNvPr id="5122" name="Picture 2"/>
          <p:cNvPicPr>
            <a:picLocks noChangeAspect="1" noChangeArrowheads="1"/>
          </p:cNvPicPr>
          <p:nvPr/>
        </p:nvPicPr>
        <p:blipFill>
          <a:blip r:embed="rId2" cstate="print"/>
          <a:srcRect/>
          <a:stretch>
            <a:fillRect/>
          </a:stretch>
        </p:blipFill>
        <p:spPr bwMode="auto">
          <a:xfrm>
            <a:off x="0" y="228600"/>
            <a:ext cx="5943600" cy="640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6800" y="1371600"/>
            <a:ext cx="3886200" cy="3886200"/>
          </a:xfrm>
        </p:spPr>
        <p:txBody>
          <a:bodyPr>
            <a:normAutofit fontScale="62500" lnSpcReduction="20000"/>
          </a:bodyPr>
          <a:lstStyle/>
          <a:p>
            <a:r>
              <a:rPr lang="en-US" dirty="0" smtClean="0"/>
              <a:t>A local database containing all ORFs from annotated IEs (annotated IE database) </a:t>
            </a:r>
          </a:p>
          <a:p>
            <a:r>
              <a:rPr lang="en-US" dirty="0" smtClean="0"/>
              <a:t>A local database containing all our species-specific core genes from all genomes analyzed (core database)</a:t>
            </a:r>
          </a:p>
          <a:p>
            <a:r>
              <a:rPr lang="en-US" dirty="0" smtClean="0"/>
              <a:t>The complete viral genome database available at NCBI (as for January 2009; viral database)</a:t>
            </a:r>
          </a:p>
          <a:p>
            <a:r>
              <a:rPr lang="en-US" dirty="0" smtClean="0"/>
              <a:t>The complete plasmid genome database at NCBI (as for January 2009; plasmid database)</a:t>
            </a:r>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457200" y="1295400"/>
            <a:ext cx="4419600" cy="4054948"/>
          </a:xfrm>
          <a:prstGeom prst="rect">
            <a:avLst/>
          </a:prstGeom>
          <a:noFill/>
          <a:ln w="9525">
            <a:noFill/>
            <a:miter lim="800000"/>
            <a:headEnd/>
            <a:tailEnd/>
          </a:ln>
        </p:spPr>
      </p:pic>
      <p:sp>
        <p:nvSpPr>
          <p:cNvPr id="4" name="TextBox 3"/>
          <p:cNvSpPr txBox="1"/>
          <p:nvPr/>
        </p:nvSpPr>
        <p:spPr>
          <a:xfrm>
            <a:off x="457200" y="304800"/>
            <a:ext cx="8305800" cy="584775"/>
          </a:xfrm>
          <a:prstGeom prst="rect">
            <a:avLst/>
          </a:prstGeom>
          <a:noFill/>
        </p:spPr>
        <p:txBody>
          <a:bodyPr wrap="square" rtlCol="0">
            <a:spAutoFit/>
          </a:bodyPr>
          <a:lstStyle/>
          <a:p>
            <a:r>
              <a:rPr lang="en-US" sz="3200" b="1" dirty="0" smtClean="0"/>
              <a:t>Proportion of homologues from annotated IEs</a:t>
            </a:r>
            <a:endParaRPr lang="en-US" sz="3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105400" cy="5745162"/>
          </a:xfrm>
        </p:spPr>
        <p:txBody>
          <a:bodyPr/>
          <a:lstStyle/>
          <a:p>
            <a:endParaRPr lang="en-US" dirty="0"/>
          </a:p>
        </p:txBody>
      </p:sp>
      <p:sp>
        <p:nvSpPr>
          <p:cNvPr id="3" name="Content Placeholder 2"/>
          <p:cNvSpPr>
            <a:spLocks noGrp="1"/>
          </p:cNvSpPr>
          <p:nvPr>
            <p:ph idx="1"/>
          </p:nvPr>
        </p:nvSpPr>
        <p:spPr>
          <a:xfrm>
            <a:off x="5638800" y="0"/>
            <a:ext cx="3505200" cy="6858000"/>
          </a:xfrm>
        </p:spPr>
        <p:txBody>
          <a:bodyPr>
            <a:noAutofit/>
          </a:bodyPr>
          <a:lstStyle/>
          <a:p>
            <a:r>
              <a:rPr lang="en-US" sz="1850" b="1" dirty="0" smtClean="0"/>
              <a:t>Newly identified CAGs of likely IE origin</a:t>
            </a:r>
          </a:p>
          <a:p>
            <a:r>
              <a:rPr lang="en-US" sz="1850" dirty="0" smtClean="0"/>
              <a:t>(</a:t>
            </a:r>
            <a:r>
              <a:rPr lang="en-US" sz="1850" dirty="0"/>
              <a:t>a) </a:t>
            </a:r>
            <a:r>
              <a:rPr lang="en-US" sz="1850" dirty="0">
                <a:solidFill>
                  <a:srgbClr val="00B050"/>
                </a:solidFill>
              </a:rPr>
              <a:t>Proportion of newly identified CAGs of plasmid origin (</a:t>
            </a:r>
            <a:r>
              <a:rPr lang="en-US" sz="1850" dirty="0" smtClean="0">
                <a:solidFill>
                  <a:srgbClr val="00B050"/>
                </a:solidFill>
              </a:rPr>
              <a:t>green -21% to be 32%(b))</a:t>
            </a:r>
            <a:endParaRPr lang="en-US" sz="1850" dirty="0">
              <a:solidFill>
                <a:srgbClr val="00B050"/>
              </a:solidFill>
            </a:endParaRPr>
          </a:p>
          <a:p>
            <a:r>
              <a:rPr lang="en-US" sz="1850" dirty="0" smtClean="0">
                <a:solidFill>
                  <a:srgbClr val="FF0000"/>
                </a:solidFill>
              </a:rPr>
              <a:t>viral </a:t>
            </a:r>
            <a:r>
              <a:rPr lang="en-US" sz="1850" dirty="0">
                <a:solidFill>
                  <a:srgbClr val="FF0000"/>
                </a:solidFill>
              </a:rPr>
              <a:t>origin (</a:t>
            </a:r>
            <a:r>
              <a:rPr lang="en-US" sz="1850" dirty="0" smtClean="0">
                <a:solidFill>
                  <a:srgbClr val="FF0000"/>
                </a:solidFill>
              </a:rPr>
              <a:t>red – 8% same (b))</a:t>
            </a:r>
          </a:p>
          <a:p>
            <a:r>
              <a:rPr lang="en-US" sz="1850" dirty="0" smtClean="0">
                <a:solidFill>
                  <a:srgbClr val="FFC000"/>
                </a:solidFill>
              </a:rPr>
              <a:t>viral/plasmid </a:t>
            </a:r>
            <a:r>
              <a:rPr lang="en-US" sz="1850" dirty="0">
                <a:solidFill>
                  <a:srgbClr val="FFC000"/>
                </a:solidFill>
              </a:rPr>
              <a:t>origin (</a:t>
            </a:r>
            <a:r>
              <a:rPr lang="en-US" sz="1850" dirty="0" smtClean="0">
                <a:solidFill>
                  <a:srgbClr val="FFC000"/>
                </a:solidFill>
              </a:rPr>
              <a:t>yellow -4% to be 16% (b))</a:t>
            </a:r>
          </a:p>
          <a:p>
            <a:r>
              <a:rPr lang="en-US" sz="1850" dirty="0" smtClean="0">
                <a:solidFill>
                  <a:srgbClr val="0070C0"/>
                </a:solidFill>
              </a:rPr>
              <a:t>cellular </a:t>
            </a:r>
            <a:r>
              <a:rPr lang="en-US" sz="1850" dirty="0">
                <a:solidFill>
                  <a:srgbClr val="0070C0"/>
                </a:solidFill>
              </a:rPr>
              <a:t>origin (</a:t>
            </a:r>
            <a:r>
              <a:rPr lang="en-US" sz="1850" dirty="0" smtClean="0">
                <a:solidFill>
                  <a:srgbClr val="0070C0"/>
                </a:solidFill>
              </a:rPr>
              <a:t>blue-4% to be 7% (b) )</a:t>
            </a:r>
          </a:p>
          <a:p>
            <a:r>
              <a:rPr lang="en-US" sz="1850" dirty="0" smtClean="0">
                <a:solidFill>
                  <a:srgbClr val="7030A0"/>
                </a:solidFill>
              </a:rPr>
              <a:t>unassigned </a:t>
            </a:r>
            <a:r>
              <a:rPr lang="en-US" sz="1850" dirty="0">
                <a:solidFill>
                  <a:srgbClr val="7030A0"/>
                </a:solidFill>
              </a:rPr>
              <a:t>(</a:t>
            </a:r>
            <a:r>
              <a:rPr lang="en-US" sz="1850" dirty="0" smtClean="0">
                <a:solidFill>
                  <a:srgbClr val="7030A0"/>
                </a:solidFill>
              </a:rPr>
              <a:t>violet-67%  to be 37% (b)) </a:t>
            </a:r>
          </a:p>
          <a:p>
            <a:r>
              <a:rPr lang="en-US" sz="1850" b="1" dirty="0" smtClean="0"/>
              <a:t>(</a:t>
            </a:r>
            <a:r>
              <a:rPr lang="en-US" sz="1850" b="1" dirty="0"/>
              <a:t>b) Same as in (a) but after database correction. </a:t>
            </a:r>
            <a:endParaRPr lang="en-US" sz="1850" b="1" dirty="0" smtClean="0"/>
          </a:p>
          <a:p>
            <a:r>
              <a:rPr lang="en-US" sz="1850" dirty="0" smtClean="0"/>
              <a:t>Each group's </a:t>
            </a:r>
            <a:r>
              <a:rPr lang="en-US" sz="1850" dirty="0"/>
              <a:t>average number of CAGs is indicated in </a:t>
            </a:r>
            <a:r>
              <a:rPr lang="en-US" sz="1850" dirty="0" smtClean="0"/>
              <a:t>parentheses</a:t>
            </a:r>
            <a:r>
              <a:rPr lang="en-US" sz="1850" dirty="0"/>
              <a:t>. </a:t>
            </a:r>
            <a:endParaRPr lang="en-US" sz="1850" dirty="0" smtClean="0"/>
          </a:p>
          <a:p>
            <a:r>
              <a:rPr lang="en-US" sz="1850" dirty="0" smtClean="0">
                <a:solidFill>
                  <a:schemeClr val="tx1">
                    <a:lumMod val="75000"/>
                    <a:lumOff val="25000"/>
                  </a:schemeClr>
                </a:solidFill>
              </a:rPr>
              <a:t>Grey </a:t>
            </a:r>
            <a:r>
              <a:rPr lang="en-US" sz="1850" dirty="0">
                <a:solidFill>
                  <a:schemeClr val="tx1">
                    <a:lumMod val="75000"/>
                    <a:lumOff val="25000"/>
                  </a:schemeClr>
                </a:solidFill>
              </a:rPr>
              <a:t>arrows indicate the groups with the highest proportions of newly identified </a:t>
            </a:r>
            <a:r>
              <a:rPr lang="en-US" sz="1850" dirty="0" smtClean="0">
                <a:solidFill>
                  <a:schemeClr val="tx1">
                    <a:lumMod val="75000"/>
                    <a:lumOff val="25000"/>
                  </a:schemeClr>
                </a:solidFill>
              </a:rPr>
              <a:t>CAGs classified </a:t>
            </a:r>
            <a:r>
              <a:rPr lang="en-US" sz="1850" dirty="0">
                <a:solidFill>
                  <a:schemeClr val="tx1">
                    <a:lumMod val="75000"/>
                    <a:lumOff val="25000"/>
                  </a:schemeClr>
                </a:solidFill>
              </a:rPr>
              <a:t>as IEs.</a:t>
            </a:r>
          </a:p>
        </p:txBody>
      </p:sp>
      <p:pic>
        <p:nvPicPr>
          <p:cNvPr id="7170" name="Picture 2"/>
          <p:cNvPicPr>
            <a:picLocks noChangeAspect="1" noChangeArrowheads="1"/>
          </p:cNvPicPr>
          <p:nvPr/>
        </p:nvPicPr>
        <p:blipFill>
          <a:blip r:embed="rId2" cstate="print"/>
          <a:srcRect/>
          <a:stretch>
            <a:fillRect/>
          </a:stretch>
        </p:blipFill>
        <p:spPr bwMode="auto">
          <a:xfrm>
            <a:off x="85725" y="76200"/>
            <a:ext cx="5857875" cy="666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b="1" dirty="0" smtClean="0"/>
              <a:t>Detection of </a:t>
            </a:r>
            <a:r>
              <a:rPr lang="en-US" sz="3600" b="1" dirty="0" err="1" smtClean="0"/>
              <a:t>ORFans</a:t>
            </a:r>
            <a:endParaRPr lang="en-US" sz="3600" dirty="0"/>
          </a:p>
        </p:txBody>
      </p:sp>
      <p:sp>
        <p:nvSpPr>
          <p:cNvPr id="3" name="Content Placeholder 2"/>
          <p:cNvSpPr>
            <a:spLocks noGrp="1"/>
          </p:cNvSpPr>
          <p:nvPr>
            <p:ph idx="1"/>
          </p:nvPr>
        </p:nvSpPr>
        <p:spPr>
          <a:xfrm>
            <a:off x="228600" y="990600"/>
            <a:ext cx="8610600" cy="5135563"/>
          </a:xfrm>
        </p:spPr>
        <p:txBody>
          <a:bodyPr>
            <a:normAutofit fontScale="92500" lnSpcReduction="20000"/>
          </a:bodyPr>
          <a:lstStyle/>
          <a:p>
            <a:r>
              <a:rPr lang="en-US" dirty="0" smtClean="0"/>
              <a:t>All </a:t>
            </a:r>
            <a:r>
              <a:rPr lang="en-US" dirty="0"/>
              <a:t>ORFs in the 119 analyzed genomes were searched </a:t>
            </a:r>
            <a:r>
              <a:rPr lang="en-US" dirty="0" smtClean="0"/>
              <a:t>by BLASTP </a:t>
            </a:r>
            <a:r>
              <a:rPr lang="en-US" dirty="0"/>
              <a:t>against the nr database at the NCBI (as of </a:t>
            </a:r>
            <a:r>
              <a:rPr lang="en-US" dirty="0" smtClean="0"/>
              <a:t>January 2009). </a:t>
            </a:r>
            <a:r>
              <a:rPr lang="en-US" dirty="0"/>
              <a:t>When no hits were found below an e-value </a:t>
            </a:r>
            <a:r>
              <a:rPr lang="en-US" dirty="0" smtClean="0"/>
              <a:t>of 0.001</a:t>
            </a:r>
            <a:r>
              <a:rPr lang="en-US" dirty="0"/>
              <a:t>, ORFs were considered as </a:t>
            </a:r>
            <a:r>
              <a:rPr lang="en-US" dirty="0" err="1" smtClean="0"/>
              <a:t>ORFans</a:t>
            </a:r>
            <a:r>
              <a:rPr lang="en-US" dirty="0" smtClean="0"/>
              <a:t>. </a:t>
            </a:r>
          </a:p>
          <a:p>
            <a:r>
              <a:rPr lang="en-US" dirty="0" smtClean="0"/>
              <a:t>To correct the </a:t>
            </a:r>
            <a:r>
              <a:rPr lang="en-US" dirty="0"/>
              <a:t>list of </a:t>
            </a:r>
            <a:r>
              <a:rPr lang="en-US" dirty="0" err="1"/>
              <a:t>ORFans</a:t>
            </a:r>
            <a:r>
              <a:rPr lang="en-US" dirty="0"/>
              <a:t> by eliminating potential </a:t>
            </a:r>
            <a:r>
              <a:rPr lang="en-US" dirty="0" err="1" smtClean="0"/>
              <a:t>misannotated</a:t>
            </a:r>
            <a:r>
              <a:rPr lang="en-US" dirty="0" smtClean="0"/>
              <a:t> ORFs</a:t>
            </a:r>
            <a:r>
              <a:rPr lang="en-US" dirty="0"/>
              <a:t>. </a:t>
            </a:r>
            <a:endParaRPr lang="en-US" dirty="0" smtClean="0"/>
          </a:p>
          <a:p>
            <a:r>
              <a:rPr lang="en-US" dirty="0" smtClean="0"/>
              <a:t>In </a:t>
            </a:r>
            <a:r>
              <a:rPr lang="en-US" dirty="0"/>
              <a:t>fact, 1,859 potential </a:t>
            </a:r>
            <a:r>
              <a:rPr lang="en-US" dirty="0" err="1"/>
              <a:t>ORFans</a:t>
            </a:r>
            <a:r>
              <a:rPr lang="en-US" dirty="0"/>
              <a:t> were found in </a:t>
            </a:r>
            <a:r>
              <a:rPr lang="en-US" dirty="0" smtClean="0"/>
              <a:t>more than </a:t>
            </a:r>
            <a:r>
              <a:rPr lang="en-US" dirty="0"/>
              <a:t>one genome by using a BLASTN search (cut-off was </a:t>
            </a:r>
            <a:r>
              <a:rPr lang="en-US" dirty="0" smtClean="0"/>
              <a:t>fixed at </a:t>
            </a:r>
            <a:r>
              <a:rPr lang="en-US" dirty="0"/>
              <a:t>50% of bit score of the query sequence against itself). </a:t>
            </a:r>
            <a:endParaRPr lang="en-US" dirty="0" smtClean="0"/>
          </a:p>
          <a:p>
            <a:r>
              <a:rPr lang="en-US" dirty="0" smtClean="0"/>
              <a:t>Total number of </a:t>
            </a:r>
            <a:r>
              <a:rPr lang="en-US" dirty="0" err="1" smtClean="0"/>
              <a:t>ORFans</a:t>
            </a:r>
            <a:r>
              <a:rPr lang="en-US" dirty="0" smtClean="0"/>
              <a:t> (8,987) (table 1)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1600" y="533400"/>
            <a:ext cx="3962400" cy="5592763"/>
          </a:xfrm>
        </p:spPr>
        <p:txBody>
          <a:bodyPr>
            <a:normAutofit fontScale="77500" lnSpcReduction="20000"/>
          </a:bodyPr>
          <a:lstStyle/>
          <a:p>
            <a:r>
              <a:rPr lang="en-US" b="1" dirty="0" err="1"/>
              <a:t>ORFan</a:t>
            </a:r>
            <a:r>
              <a:rPr lang="en-US" b="1" dirty="0"/>
              <a:t> distribution</a:t>
            </a:r>
            <a:r>
              <a:rPr lang="en-US" b="1" dirty="0" smtClean="0"/>
              <a:t>.</a:t>
            </a:r>
          </a:p>
          <a:p>
            <a:r>
              <a:rPr lang="en-US" b="1" dirty="0" smtClean="0"/>
              <a:t>(</a:t>
            </a:r>
            <a:r>
              <a:rPr lang="en-US" b="1" dirty="0"/>
              <a:t>a) Distribution of </a:t>
            </a:r>
            <a:r>
              <a:rPr lang="en-US" b="1" dirty="0" err="1"/>
              <a:t>ORFans</a:t>
            </a:r>
            <a:r>
              <a:rPr lang="en-US" b="1" dirty="0"/>
              <a:t> in CAGs: </a:t>
            </a:r>
            <a:r>
              <a:rPr lang="en-US" b="1" dirty="0" err="1"/>
              <a:t>ORFans</a:t>
            </a:r>
            <a:r>
              <a:rPr lang="en-US" b="1" dirty="0"/>
              <a:t> </a:t>
            </a:r>
            <a:r>
              <a:rPr lang="en-US" b="1" dirty="0" smtClean="0"/>
              <a:t>in CAGs of</a:t>
            </a:r>
          </a:p>
          <a:p>
            <a:r>
              <a:rPr lang="en-US" dirty="0" smtClean="0">
                <a:solidFill>
                  <a:srgbClr val="FF0000"/>
                </a:solidFill>
              </a:rPr>
              <a:t>Viral </a:t>
            </a:r>
            <a:r>
              <a:rPr lang="en-US" dirty="0">
                <a:solidFill>
                  <a:srgbClr val="FF0000"/>
                </a:solidFill>
              </a:rPr>
              <a:t>origin (</a:t>
            </a:r>
            <a:r>
              <a:rPr lang="en-US" dirty="0" smtClean="0">
                <a:solidFill>
                  <a:srgbClr val="FF0000"/>
                </a:solidFill>
              </a:rPr>
              <a:t>red)</a:t>
            </a:r>
          </a:p>
          <a:p>
            <a:r>
              <a:rPr lang="en-US" dirty="0" smtClean="0">
                <a:solidFill>
                  <a:srgbClr val="00B050"/>
                </a:solidFill>
              </a:rPr>
              <a:t>Plasmid </a:t>
            </a:r>
            <a:r>
              <a:rPr lang="en-US" dirty="0">
                <a:solidFill>
                  <a:srgbClr val="00B050"/>
                </a:solidFill>
              </a:rPr>
              <a:t>origin (green</a:t>
            </a:r>
            <a:r>
              <a:rPr lang="en-US" dirty="0" smtClean="0">
                <a:solidFill>
                  <a:srgbClr val="00B050"/>
                </a:solidFill>
              </a:rPr>
              <a:t>)</a:t>
            </a:r>
            <a:endParaRPr lang="en-US" dirty="0">
              <a:solidFill>
                <a:srgbClr val="00B050"/>
              </a:solidFill>
            </a:endParaRPr>
          </a:p>
          <a:p>
            <a:r>
              <a:rPr lang="en-US" dirty="0" smtClean="0">
                <a:solidFill>
                  <a:srgbClr val="FFC000"/>
                </a:solidFill>
              </a:rPr>
              <a:t>Viral/plasmid </a:t>
            </a:r>
            <a:r>
              <a:rPr lang="en-US" dirty="0">
                <a:solidFill>
                  <a:srgbClr val="FFC000"/>
                </a:solidFill>
              </a:rPr>
              <a:t>origin (yellow</a:t>
            </a:r>
            <a:r>
              <a:rPr lang="en-US" dirty="0" smtClean="0">
                <a:solidFill>
                  <a:srgbClr val="FFC000"/>
                </a:solidFill>
              </a:rPr>
              <a:t>)</a:t>
            </a:r>
          </a:p>
          <a:p>
            <a:r>
              <a:rPr lang="en-US" dirty="0" smtClean="0">
                <a:solidFill>
                  <a:srgbClr val="0070C0"/>
                </a:solidFill>
              </a:rPr>
              <a:t>Cellular </a:t>
            </a:r>
            <a:r>
              <a:rPr lang="en-US" dirty="0">
                <a:solidFill>
                  <a:srgbClr val="0070C0"/>
                </a:solidFill>
              </a:rPr>
              <a:t>origin (blue); </a:t>
            </a:r>
            <a:endParaRPr lang="en-US" dirty="0" smtClean="0">
              <a:solidFill>
                <a:srgbClr val="0070C0"/>
              </a:solidFill>
            </a:endParaRPr>
          </a:p>
          <a:p>
            <a:r>
              <a:rPr lang="en-US" dirty="0" smtClean="0">
                <a:solidFill>
                  <a:srgbClr val="7030A0"/>
                </a:solidFill>
              </a:rPr>
              <a:t>Unassigned </a:t>
            </a:r>
            <a:r>
              <a:rPr lang="en-US" dirty="0">
                <a:solidFill>
                  <a:srgbClr val="7030A0"/>
                </a:solidFill>
              </a:rPr>
              <a:t>CAGs (violet</a:t>
            </a:r>
            <a:r>
              <a:rPr lang="en-US" dirty="0" smtClean="0">
                <a:solidFill>
                  <a:srgbClr val="7030A0"/>
                </a:solidFill>
              </a:rPr>
              <a:t>)</a:t>
            </a:r>
            <a:endParaRPr lang="en-US" dirty="0" smtClean="0"/>
          </a:p>
          <a:p>
            <a:r>
              <a:rPr lang="en-US" b="1" dirty="0" smtClean="0"/>
              <a:t>(</a:t>
            </a:r>
            <a:r>
              <a:rPr lang="en-US" b="1" dirty="0"/>
              <a:t>b</a:t>
            </a:r>
            <a:r>
              <a:rPr lang="en-US" b="1" dirty="0" smtClean="0"/>
              <a:t>) Proportion </a:t>
            </a:r>
            <a:r>
              <a:rPr lang="en-US" b="1" dirty="0"/>
              <a:t>of </a:t>
            </a:r>
            <a:r>
              <a:rPr lang="en-US" b="1" dirty="0" err="1"/>
              <a:t>ORFans</a:t>
            </a:r>
            <a:r>
              <a:rPr lang="en-US" b="1" dirty="0"/>
              <a:t> inside CAGs of different sizes. </a:t>
            </a:r>
            <a:endParaRPr lang="en-US" b="1" dirty="0" smtClean="0"/>
          </a:p>
          <a:p>
            <a:r>
              <a:rPr lang="en-US" dirty="0" smtClean="0"/>
              <a:t>Data were normalized </a:t>
            </a:r>
            <a:r>
              <a:rPr lang="en-US" dirty="0"/>
              <a:t>according to the number of CAGs in each category.</a:t>
            </a:r>
          </a:p>
        </p:txBody>
      </p:sp>
      <p:pic>
        <p:nvPicPr>
          <p:cNvPr id="8194" name="Picture 2"/>
          <p:cNvPicPr>
            <a:picLocks noChangeAspect="1" noChangeArrowheads="1"/>
          </p:cNvPicPr>
          <p:nvPr/>
        </p:nvPicPr>
        <p:blipFill>
          <a:blip r:embed="rId2" cstate="print"/>
          <a:srcRect/>
          <a:stretch>
            <a:fillRect/>
          </a:stretch>
        </p:blipFill>
        <p:spPr bwMode="auto">
          <a:xfrm>
            <a:off x="381000" y="457200"/>
            <a:ext cx="4676803" cy="563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81000" y="1219200"/>
            <a:ext cx="8534400" cy="5257800"/>
          </a:xfrm>
        </p:spPr>
        <p:txBody>
          <a:bodyPr>
            <a:normAutofit fontScale="70000" lnSpcReduction="20000"/>
          </a:bodyPr>
          <a:lstStyle/>
          <a:p>
            <a:r>
              <a:rPr lang="en-US" dirty="0" smtClean="0"/>
              <a:t>MM-based method to identify ORFs with atypical composition in groups of closely related genomes, coupled to the identification of CAGs, their genomic context and gene content, is a powerful approach to identify foreign elements that have recently integrated into </a:t>
            </a:r>
            <a:r>
              <a:rPr lang="en-US" dirty="0" err="1" smtClean="0"/>
              <a:t>archaeal</a:t>
            </a:r>
            <a:r>
              <a:rPr lang="en-US" dirty="0" smtClean="0"/>
              <a:t> and bacterial genomes. </a:t>
            </a:r>
          </a:p>
          <a:p>
            <a:r>
              <a:rPr lang="en-US" dirty="0" smtClean="0"/>
              <a:t>This strategy allowed us to recognize all previously annotated IEs and to detect new CAGs that are likely of viral or plasmid origin in a large number of </a:t>
            </a:r>
            <a:r>
              <a:rPr lang="en-US" dirty="0" err="1" smtClean="0"/>
              <a:t>archaeal</a:t>
            </a:r>
            <a:r>
              <a:rPr lang="en-US" dirty="0" smtClean="0"/>
              <a:t> and bacterial genomes.</a:t>
            </a:r>
          </a:p>
          <a:p>
            <a:r>
              <a:rPr lang="en-US" dirty="0" smtClean="0"/>
              <a:t>The hidden IE reservoir hypothesis also explains why the proportion of </a:t>
            </a:r>
            <a:r>
              <a:rPr lang="en-US" dirty="0" err="1" smtClean="0"/>
              <a:t>ORFans</a:t>
            </a:r>
            <a:r>
              <a:rPr lang="en-US" dirty="0" smtClean="0"/>
              <a:t> remains stable despite the growing number of new genome sequences. </a:t>
            </a:r>
          </a:p>
          <a:p>
            <a:r>
              <a:rPr lang="en-US" dirty="0" smtClean="0"/>
              <a:t>This proportion will start decreasing only with a more exhaustive sequencing of all IEs associated with a particular bacterial or </a:t>
            </a:r>
            <a:r>
              <a:rPr lang="en-US" dirty="0" err="1" smtClean="0"/>
              <a:t>archaeal</a:t>
            </a:r>
            <a:r>
              <a:rPr lang="en-US" dirty="0" smtClean="0"/>
              <a:t> species. </a:t>
            </a:r>
          </a:p>
          <a:p>
            <a:r>
              <a:rPr lang="en-US" dirty="0" smtClean="0"/>
              <a:t>The study of the expression profiles, functions and structures of these </a:t>
            </a:r>
            <a:r>
              <a:rPr lang="en-US" dirty="0" err="1" smtClean="0"/>
              <a:t>ORFans</a:t>
            </a:r>
            <a:r>
              <a:rPr lang="en-US" dirty="0" smtClean="0"/>
              <a:t> should become one of the priorities of </a:t>
            </a:r>
            <a:r>
              <a:rPr lang="en-US" dirty="0" err="1" smtClean="0"/>
              <a:t>postgenomics</a:t>
            </a:r>
            <a:r>
              <a:rPr lang="en-US" dirty="0" smtClean="0"/>
              <a:t> studies.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328181" y="267826"/>
            <a:ext cx="8587219" cy="63770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Models</a:t>
            </a:r>
            <a:endParaRPr lang="en-US" sz="3600" dirty="0"/>
          </a:p>
        </p:txBody>
      </p:sp>
      <p:sp>
        <p:nvSpPr>
          <p:cNvPr id="3" name="Content Placeholder 2"/>
          <p:cNvSpPr>
            <a:spLocks noGrp="1"/>
          </p:cNvSpPr>
          <p:nvPr>
            <p:ph idx="1"/>
          </p:nvPr>
        </p:nvSpPr>
        <p:spPr>
          <a:xfrm>
            <a:off x="457200" y="990600"/>
            <a:ext cx="8229600" cy="5135563"/>
          </a:xfrm>
        </p:spPr>
        <p:txBody>
          <a:bodyPr>
            <a:normAutofit fontScale="62500" lnSpcReduction="20000"/>
          </a:bodyPr>
          <a:lstStyle/>
          <a:p>
            <a:r>
              <a:rPr lang="en-US" dirty="0" smtClean="0"/>
              <a:t>Eleven </a:t>
            </a:r>
            <a:r>
              <a:rPr lang="en-US" dirty="0"/>
              <a:t>first-order Markov-based models were constructed </a:t>
            </a:r>
            <a:r>
              <a:rPr lang="en-US" dirty="0" smtClean="0"/>
              <a:t>for each </a:t>
            </a:r>
            <a:r>
              <a:rPr lang="en-US" dirty="0"/>
              <a:t>genome for each different core genes dataset. The </a:t>
            </a:r>
            <a:r>
              <a:rPr lang="en-US" dirty="0" smtClean="0"/>
              <a:t>models take </a:t>
            </a:r>
            <a:r>
              <a:rPr lang="en-US" dirty="0"/>
              <a:t>into account the Markov probability matrix of the </a:t>
            </a:r>
            <a:r>
              <a:rPr lang="en-US" dirty="0" smtClean="0"/>
              <a:t>different core </a:t>
            </a:r>
            <a:r>
              <a:rPr lang="en-US" dirty="0"/>
              <a:t>genes datasets and the composition of the </a:t>
            </a:r>
            <a:r>
              <a:rPr lang="en-US" dirty="0" smtClean="0"/>
              <a:t>ORF under </a:t>
            </a:r>
            <a:r>
              <a:rPr lang="en-US" dirty="0"/>
              <a:t>study. The model is based on the mathematic </a:t>
            </a:r>
            <a:r>
              <a:rPr lang="en-US" dirty="0" smtClean="0"/>
              <a:t>formulas</a:t>
            </a:r>
          </a:p>
          <a:p>
            <a:endParaRPr lang="en-US" dirty="0" smtClean="0"/>
          </a:p>
          <a:p>
            <a:endParaRPr lang="en-US" dirty="0"/>
          </a:p>
          <a:p>
            <a:endParaRPr lang="en-US" dirty="0" smtClean="0"/>
          </a:p>
          <a:p>
            <a:endParaRPr lang="en-US" dirty="0" smtClean="0"/>
          </a:p>
          <a:p>
            <a:endParaRPr lang="en-US" dirty="0" smtClean="0"/>
          </a:p>
          <a:p>
            <a:r>
              <a:rPr lang="en-US" dirty="0" smtClean="0"/>
              <a:t>where </a:t>
            </a:r>
            <a:r>
              <a:rPr lang="en-US" i="1" dirty="0"/>
              <a:t>S(m) is the Markov index for the m sequence, </a:t>
            </a:r>
            <a:endParaRPr lang="en-US" i="1" dirty="0" smtClean="0"/>
          </a:p>
          <a:p>
            <a:r>
              <a:rPr lang="en-US" i="1" dirty="0" smtClean="0"/>
              <a:t>h is </a:t>
            </a:r>
            <a:r>
              <a:rPr lang="en-US" dirty="0" smtClean="0"/>
              <a:t>sequence </a:t>
            </a:r>
            <a:r>
              <a:rPr lang="en-US" dirty="0"/>
              <a:t>length of the gene </a:t>
            </a:r>
            <a:r>
              <a:rPr lang="en-US" i="1" dirty="0"/>
              <a:t>m, </a:t>
            </a:r>
            <a:endParaRPr lang="en-US" i="1" dirty="0" smtClean="0"/>
          </a:p>
          <a:p>
            <a:r>
              <a:rPr lang="en-US" i="1" dirty="0" smtClean="0"/>
              <a:t>P(</a:t>
            </a:r>
            <a:r>
              <a:rPr lang="en-US" i="1" dirty="0" err="1" smtClean="0"/>
              <a:t>xy</a:t>
            </a:r>
            <a:r>
              <a:rPr lang="en-US" i="1" dirty="0"/>
              <a:t>) set </a:t>
            </a:r>
            <a:r>
              <a:rPr lang="en-US" i="1" dirty="0" err="1"/>
              <a:t>ORFi</a:t>
            </a:r>
            <a:r>
              <a:rPr lang="en-US" i="1" dirty="0"/>
              <a:t> are the </a:t>
            </a:r>
            <a:r>
              <a:rPr lang="en-US" i="1" dirty="0" err="1" smtClean="0"/>
              <a:t>dinucleotide</a:t>
            </a:r>
            <a:r>
              <a:rPr lang="en-US" i="1" dirty="0" smtClean="0"/>
              <a:t> </a:t>
            </a:r>
            <a:r>
              <a:rPr lang="en-US" dirty="0" smtClean="0"/>
              <a:t>probabilities </a:t>
            </a:r>
            <a:r>
              <a:rPr lang="en-US" dirty="0"/>
              <a:t>found in the ORF </a:t>
            </a:r>
            <a:r>
              <a:rPr lang="en-US" i="1" dirty="0" err="1"/>
              <a:t>i</a:t>
            </a:r>
            <a:r>
              <a:rPr lang="en-US" i="1" dirty="0"/>
              <a:t> under study, </a:t>
            </a:r>
            <a:endParaRPr lang="en-US" i="1" dirty="0" smtClean="0"/>
          </a:p>
          <a:p>
            <a:r>
              <a:rPr lang="en-US" i="1" dirty="0" smtClean="0"/>
              <a:t>P(</a:t>
            </a:r>
            <a:r>
              <a:rPr lang="en-US" i="1" dirty="0" err="1" smtClean="0"/>
              <a:t>xy</a:t>
            </a:r>
            <a:r>
              <a:rPr lang="en-US" i="1" dirty="0" smtClean="0"/>
              <a:t>)set </a:t>
            </a:r>
            <a:r>
              <a:rPr lang="en-US" i="1" dirty="0" err="1"/>
              <a:t>coregeneX</a:t>
            </a:r>
            <a:r>
              <a:rPr lang="en-US" i="1" dirty="0"/>
              <a:t>% are the </a:t>
            </a:r>
            <a:r>
              <a:rPr lang="en-US" i="1" dirty="0" err="1"/>
              <a:t>dinucleotide</a:t>
            </a:r>
            <a:r>
              <a:rPr lang="en-US" i="1" dirty="0"/>
              <a:t> probabilities </a:t>
            </a:r>
            <a:r>
              <a:rPr lang="en-US" i="1" dirty="0" smtClean="0"/>
              <a:t>calculated </a:t>
            </a:r>
            <a:r>
              <a:rPr lang="en-US" dirty="0" smtClean="0"/>
              <a:t>from </a:t>
            </a:r>
            <a:r>
              <a:rPr lang="en-US" dirty="0"/>
              <a:t>the core genes dataset calculated from </a:t>
            </a:r>
            <a:r>
              <a:rPr lang="en-US" dirty="0" smtClean="0"/>
              <a:t>gene sequences </a:t>
            </a:r>
            <a:r>
              <a:rPr lang="en-US" dirty="0"/>
              <a:t>from the organisms under study having </a:t>
            </a:r>
            <a:r>
              <a:rPr lang="en-US" dirty="0" err="1" smtClean="0"/>
              <a:t>orthologues</a:t>
            </a:r>
            <a:r>
              <a:rPr lang="en-US" dirty="0" smtClean="0"/>
              <a:t> in </a:t>
            </a:r>
            <a:r>
              <a:rPr lang="en-US" dirty="0"/>
              <a:t>at least X% of the group's genomes</a:t>
            </a:r>
            <a:r>
              <a:rPr lang="en-US" dirty="0" smtClean="0"/>
              <a:t>.</a:t>
            </a:r>
            <a:endParaRPr lang="en-US" dirty="0"/>
          </a:p>
        </p:txBody>
      </p:sp>
      <p:pic>
        <p:nvPicPr>
          <p:cNvPr id="5" name="Picture 2"/>
          <p:cNvPicPr>
            <a:picLocks noChangeAspect="1" noChangeArrowheads="1"/>
          </p:cNvPicPr>
          <p:nvPr/>
        </p:nvPicPr>
        <p:blipFill>
          <a:blip r:embed="rId2" cstate="print"/>
          <a:srcRect/>
          <a:stretch>
            <a:fillRect/>
          </a:stretch>
        </p:blipFill>
        <p:spPr bwMode="auto">
          <a:xfrm>
            <a:off x="2209800" y="2743200"/>
            <a:ext cx="4572000" cy="1163117"/>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Detail of MM and cut-off</a:t>
            </a:r>
            <a:endParaRPr lang="en-US" sz="3600" dirty="0"/>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r>
              <a:rPr lang="en-US" dirty="0" smtClean="0"/>
              <a:t>In order to assess significance cutoffs for Markov indexes, we applied Monte Carlo simulations</a:t>
            </a:r>
            <a:r>
              <a:rPr lang="en-US" dirty="0"/>
              <a:t>; for every ORF of a particular group </a:t>
            </a:r>
            <a:r>
              <a:rPr lang="en-US" dirty="0" smtClean="0"/>
              <a:t>analyzed, one </a:t>
            </a:r>
            <a:r>
              <a:rPr lang="en-US" dirty="0"/>
              <a:t>million random sequences were generated based on </a:t>
            </a:r>
            <a:r>
              <a:rPr lang="en-US" dirty="0" smtClean="0"/>
              <a:t>the Markov </a:t>
            </a:r>
            <a:r>
              <a:rPr lang="en-US" dirty="0"/>
              <a:t>model probability matrix of the core genes dataset</a:t>
            </a:r>
            <a:r>
              <a:rPr lang="en-US" dirty="0" smtClean="0"/>
              <a:t>, and </a:t>
            </a:r>
            <a:r>
              <a:rPr lang="en-US" dirty="0"/>
              <a:t>the Markov index of each of these random sequences </a:t>
            </a:r>
            <a:r>
              <a:rPr lang="en-US" dirty="0" smtClean="0"/>
              <a:t>was calculated</a:t>
            </a:r>
            <a:r>
              <a:rPr lang="en-US" dirty="0"/>
              <a:t>. Then, the results were analyzed by a </a:t>
            </a:r>
            <a:r>
              <a:rPr lang="en-US" dirty="0" smtClean="0"/>
              <a:t>one-tailed test </a:t>
            </a:r>
            <a:r>
              <a:rPr lang="en-US" dirty="0"/>
              <a:t>with different distribution cut-offs (0.l% to 5%). </a:t>
            </a:r>
            <a:endParaRPr lang="en-US" dirty="0" smtClean="0"/>
          </a:p>
          <a:p>
            <a:r>
              <a:rPr lang="en-US" dirty="0" smtClean="0"/>
              <a:t>An ORF having </a:t>
            </a:r>
            <a:r>
              <a:rPr lang="en-US" dirty="0"/>
              <a:t>a Markov index above a specific cut-off was then </a:t>
            </a:r>
            <a:r>
              <a:rPr lang="en-US" dirty="0" smtClean="0"/>
              <a:t>considered as </a:t>
            </a:r>
            <a:r>
              <a:rPr lang="en-US" dirty="0"/>
              <a:t>atypical. The Bayesian model was built </a:t>
            </a:r>
            <a:r>
              <a:rPr lang="en-US" i="1" dirty="0" smtClean="0"/>
              <a:t>but </a:t>
            </a:r>
            <a:r>
              <a:rPr lang="en-US" i="1" dirty="0"/>
              <a:t>with our different core genes </a:t>
            </a:r>
            <a:r>
              <a:rPr lang="en-US" i="1" dirty="0" smtClean="0"/>
              <a:t>datasets </a:t>
            </a:r>
            <a:r>
              <a:rPr lang="en-US" dirty="0" smtClean="0"/>
              <a:t>and </a:t>
            </a:r>
            <a:r>
              <a:rPr lang="en-US" dirty="0"/>
              <a:t>our Monte Carlo simulations to define </a:t>
            </a:r>
            <a:r>
              <a:rPr lang="en-US" dirty="0" smtClean="0"/>
              <a:t>statistical thresholds</a:t>
            </a:r>
            <a:r>
              <a:rPr lang="en-US" dirty="0"/>
              <a:t>. </a:t>
            </a:r>
            <a:endParaRPr lang="en-US" dirty="0" smtClean="0"/>
          </a:p>
          <a:p>
            <a:r>
              <a:rPr lang="en-US" dirty="0" smtClean="0"/>
              <a:t>The </a:t>
            </a:r>
            <a:r>
              <a:rPr lang="en-US" dirty="0"/>
              <a:t>GC% model looks for the differences </a:t>
            </a:r>
            <a:r>
              <a:rPr lang="en-US" dirty="0" smtClean="0"/>
              <a:t>between a </a:t>
            </a:r>
            <a:r>
              <a:rPr lang="en-US" dirty="0"/>
              <a:t>give ORF and a dataset of core sequences by looking at </a:t>
            </a:r>
            <a:r>
              <a:rPr lang="en-US" dirty="0" smtClean="0"/>
              <a:t>the GC</a:t>
            </a:r>
            <a:r>
              <a:rPr lang="en-US" dirty="0"/>
              <a:t>% variability in the third </a:t>
            </a:r>
            <a:r>
              <a:rPr lang="en-US" dirty="0" err="1"/>
              <a:t>codon</a:t>
            </a:r>
            <a:r>
              <a:rPr lang="en-US" dirty="0"/>
              <a:t> base. The model </a:t>
            </a:r>
            <a:r>
              <a:rPr lang="en-US" dirty="0" smtClean="0"/>
              <a:t>was applied </a:t>
            </a:r>
            <a:r>
              <a:rPr lang="en-US" dirty="0"/>
              <a:t>using the different core genes datasets and our </a:t>
            </a:r>
            <a:r>
              <a:rPr lang="en-US" dirty="0" smtClean="0"/>
              <a:t>Monte Carlo </a:t>
            </a:r>
            <a:r>
              <a:rPr lang="en-US" dirty="0"/>
              <a:t>simulations to define statistical thresholds. Genes </a:t>
            </a:r>
            <a:r>
              <a:rPr lang="en-US" dirty="0" smtClean="0"/>
              <a:t>that are </a:t>
            </a:r>
            <a:r>
              <a:rPr lang="en-US" dirty="0"/>
              <a:t>atypical </a:t>
            </a:r>
            <a:r>
              <a:rPr lang="en-US" i="1" dirty="0"/>
              <a:t>per se (approximately 10% of all core genes analyzed</a:t>
            </a:r>
            <a:r>
              <a:rPr lang="en-US" i="1" dirty="0" smtClean="0"/>
              <a:t>), </a:t>
            </a:r>
            <a:r>
              <a:rPr lang="en-US" dirty="0" smtClean="0"/>
              <a:t>such </a:t>
            </a:r>
            <a:r>
              <a:rPr lang="en-US" dirty="0"/>
              <a:t>as genes coding for ribosomal proteins or </a:t>
            </a:r>
            <a:r>
              <a:rPr lang="en-US" dirty="0" smtClean="0"/>
              <a:t>genes smaller </a:t>
            </a:r>
            <a:r>
              <a:rPr lang="en-US" dirty="0"/>
              <a:t>than 150 nucleotides, were excluded from </a:t>
            </a:r>
            <a:r>
              <a:rPr lang="en-US" dirty="0" smtClean="0"/>
              <a:t>further analysis</a:t>
            </a:r>
            <a:r>
              <a:rPr lang="en-US"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Horizontal gene transfer simulations</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MM, BM and GC% approaches were evaluated using </a:t>
            </a:r>
            <a:r>
              <a:rPr lang="en-US" i="1" dirty="0" smtClean="0"/>
              <a:t>in </a:t>
            </a:r>
            <a:r>
              <a:rPr lang="en-US" i="1" dirty="0" err="1" smtClean="0"/>
              <a:t>silico</a:t>
            </a:r>
            <a:r>
              <a:rPr lang="en-US" i="1" dirty="0" smtClean="0"/>
              <a:t> </a:t>
            </a:r>
            <a:r>
              <a:rPr lang="en-US" i="1" dirty="0"/>
              <a:t>HGT simulations in order to test their </a:t>
            </a:r>
            <a:r>
              <a:rPr lang="en-US" i="1" dirty="0" smtClean="0"/>
              <a:t>performances </a:t>
            </a:r>
            <a:r>
              <a:rPr lang="en-US" dirty="0" smtClean="0"/>
              <a:t>under </a:t>
            </a:r>
            <a:r>
              <a:rPr lang="en-US" dirty="0"/>
              <a:t>different genomic backgrounds. </a:t>
            </a:r>
            <a:endParaRPr lang="en-US" dirty="0" smtClean="0"/>
          </a:p>
          <a:p>
            <a:r>
              <a:rPr lang="en-US" dirty="0" smtClean="0"/>
              <a:t>The </a:t>
            </a:r>
            <a:r>
              <a:rPr lang="en-US" dirty="0"/>
              <a:t>119 genomes </a:t>
            </a:r>
            <a:r>
              <a:rPr lang="en-US" dirty="0" smtClean="0"/>
              <a:t>were analyzed </a:t>
            </a:r>
            <a:r>
              <a:rPr lang="en-US" dirty="0"/>
              <a:t>and 100 simulations were performed using the </a:t>
            </a:r>
            <a:r>
              <a:rPr lang="en-US" dirty="0" smtClean="0"/>
              <a:t>core genes </a:t>
            </a:r>
            <a:r>
              <a:rPr lang="en-US" dirty="0"/>
              <a:t>datasets and a variety of cut-offs (0.1% to 5</a:t>
            </a:r>
            <a:r>
              <a:rPr lang="en-US" dirty="0" smtClean="0"/>
              <a:t>%).</a:t>
            </a:r>
          </a:p>
          <a:p>
            <a:r>
              <a:rPr lang="en-US" dirty="0" smtClean="0"/>
              <a:t>Higher Markov </a:t>
            </a:r>
            <a:r>
              <a:rPr lang="en-US" dirty="0"/>
              <a:t>orders were also tested, but these showed lower </a:t>
            </a:r>
            <a:r>
              <a:rPr lang="en-US" dirty="0" smtClean="0"/>
              <a:t>specificity (</a:t>
            </a:r>
            <a:r>
              <a:rPr lang="en-US" dirty="0"/>
              <a:t>that is, higher numbers of false positives; data </a:t>
            </a:r>
            <a:r>
              <a:rPr lang="en-US" dirty="0" smtClean="0"/>
              <a:t>not shown</a:t>
            </a:r>
            <a:r>
              <a:rPr lang="en-US" dirty="0"/>
              <a:t>), probably because with our Markov chain </a:t>
            </a:r>
            <a:r>
              <a:rPr lang="en-US" dirty="0" smtClean="0"/>
              <a:t>approach the </a:t>
            </a:r>
            <a:r>
              <a:rPr lang="en-US" dirty="0"/>
              <a:t>increase in the Markov order reduces considerably </a:t>
            </a:r>
            <a:r>
              <a:rPr lang="en-US" dirty="0" smtClean="0"/>
              <a:t>the quantity </a:t>
            </a:r>
            <a:r>
              <a:rPr lang="en-US" dirty="0"/>
              <a:t>of information that can be obtained from the </a:t>
            </a:r>
            <a:r>
              <a:rPr lang="en-US" dirty="0" smtClean="0"/>
              <a:t>gene sequence</a:t>
            </a:r>
            <a:r>
              <a:rPr lang="en-US" dirty="0"/>
              <a:t>, especially for small genes. To evaluate the </a:t>
            </a:r>
            <a:r>
              <a:rPr lang="en-US" dirty="0" smtClean="0"/>
              <a:t>average performances </a:t>
            </a:r>
            <a:r>
              <a:rPr lang="en-US" dirty="0"/>
              <a:t>of the models, we applied a </a:t>
            </a:r>
            <a:r>
              <a:rPr lang="en-US" dirty="0" err="1"/>
              <a:t>Wilcoxon</a:t>
            </a:r>
            <a:r>
              <a:rPr lang="en-US" dirty="0"/>
              <a:t>-test.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Gene content probabilistic analysis</a:t>
            </a:r>
            <a:br>
              <a:rPr lang="en-US" b="1" dirty="0" smtClean="0"/>
            </a:br>
            <a:endParaRPr lang="en-US" dirty="0"/>
          </a:p>
        </p:txBody>
      </p:sp>
      <p:sp>
        <p:nvSpPr>
          <p:cNvPr id="3" name="Content Placeholder 2"/>
          <p:cNvSpPr>
            <a:spLocks noGrp="1"/>
          </p:cNvSpPr>
          <p:nvPr>
            <p:ph idx="1"/>
          </p:nvPr>
        </p:nvSpPr>
        <p:spPr>
          <a:xfrm>
            <a:off x="457200" y="914400"/>
            <a:ext cx="8229600" cy="5211763"/>
          </a:xfrm>
        </p:spPr>
        <p:txBody>
          <a:bodyPr>
            <a:normAutofit fontScale="62500" lnSpcReduction="20000"/>
          </a:bodyPr>
          <a:lstStyle/>
          <a:p>
            <a:r>
              <a:rPr lang="en-US" dirty="0" smtClean="0"/>
              <a:t>One-thousand </a:t>
            </a:r>
            <a:r>
              <a:rPr lang="en-US" dirty="0"/>
              <a:t>clusters of size </a:t>
            </a:r>
            <a:r>
              <a:rPr lang="en-US" i="1" dirty="0"/>
              <a:t>n, where n goes from 7 </a:t>
            </a:r>
            <a:r>
              <a:rPr lang="en-US" i="1" dirty="0" smtClean="0"/>
              <a:t>ORFs </a:t>
            </a:r>
            <a:r>
              <a:rPr lang="en-US" dirty="0" smtClean="0"/>
              <a:t>(</a:t>
            </a:r>
            <a:r>
              <a:rPr lang="en-US" dirty="0"/>
              <a:t>smaller CAG by definition) up to 152 ORFs (larger </a:t>
            </a:r>
            <a:r>
              <a:rPr lang="en-US" dirty="0" smtClean="0"/>
              <a:t>CAG found</a:t>
            </a:r>
            <a:r>
              <a:rPr lang="en-US" dirty="0"/>
              <a:t>) were artificially built using ORFs from the 119 </a:t>
            </a:r>
            <a:r>
              <a:rPr lang="en-US" dirty="0" smtClean="0"/>
              <a:t>analyzed genomes</a:t>
            </a:r>
            <a:r>
              <a:rPr lang="en-US" dirty="0"/>
              <a:t>. </a:t>
            </a:r>
            <a:r>
              <a:rPr lang="en-US" dirty="0" smtClean="0"/>
              <a:t>Counting </a:t>
            </a:r>
            <a:r>
              <a:rPr lang="en-US" dirty="0"/>
              <a:t>for all clusters of </a:t>
            </a:r>
            <a:r>
              <a:rPr lang="en-US" i="1" dirty="0"/>
              <a:t>n size, </a:t>
            </a:r>
            <a:r>
              <a:rPr lang="en-US" i="1" dirty="0" smtClean="0"/>
              <a:t>the </a:t>
            </a:r>
            <a:r>
              <a:rPr lang="en-US" dirty="0" smtClean="0"/>
              <a:t>number </a:t>
            </a:r>
            <a:r>
              <a:rPr lang="en-US" dirty="0"/>
              <a:t>of homologues they have in the viral genome database</a:t>
            </a:r>
            <a:r>
              <a:rPr lang="en-US" dirty="0" smtClean="0"/>
              <a:t>, the </a:t>
            </a:r>
            <a:r>
              <a:rPr lang="en-US" dirty="0"/>
              <a:t>plasmid genome database and the core genes database</a:t>
            </a:r>
            <a:r>
              <a:rPr lang="en-US" dirty="0" smtClean="0"/>
              <a:t>. </a:t>
            </a:r>
          </a:p>
          <a:p>
            <a:r>
              <a:rPr lang="en-US" dirty="0" smtClean="0"/>
              <a:t>Each ORFs </a:t>
            </a:r>
            <a:r>
              <a:rPr lang="en-US" dirty="0"/>
              <a:t>were allowed to have only one homologue in </a:t>
            </a:r>
            <a:r>
              <a:rPr lang="en-US" dirty="0" smtClean="0"/>
              <a:t>each database </a:t>
            </a:r>
            <a:r>
              <a:rPr lang="en-US" dirty="0"/>
              <a:t>in order to reduce any possible biases due to </a:t>
            </a:r>
            <a:r>
              <a:rPr lang="en-US" dirty="0" smtClean="0"/>
              <a:t>the presence </a:t>
            </a:r>
            <a:r>
              <a:rPr lang="en-US" dirty="0"/>
              <a:t>of closely related sequences in the database </a:t>
            </a:r>
            <a:r>
              <a:rPr lang="en-US" dirty="0" smtClean="0"/>
              <a:t>that would </a:t>
            </a:r>
            <a:r>
              <a:rPr lang="en-US" dirty="0"/>
              <a:t>falsely increase the number of homologues for a </a:t>
            </a:r>
            <a:r>
              <a:rPr lang="en-US" dirty="0" smtClean="0"/>
              <a:t>given ORF</a:t>
            </a:r>
            <a:r>
              <a:rPr lang="en-US" dirty="0"/>
              <a:t>. Based on these data, </a:t>
            </a:r>
            <a:r>
              <a:rPr lang="en-US" dirty="0" smtClean="0"/>
              <a:t>three </a:t>
            </a:r>
            <a:r>
              <a:rPr lang="en-US" dirty="0"/>
              <a:t>distributions </a:t>
            </a:r>
            <a:r>
              <a:rPr lang="en-US" dirty="0" smtClean="0"/>
              <a:t>of were built probabilities </a:t>
            </a:r>
            <a:r>
              <a:rPr lang="en-US" dirty="0"/>
              <a:t>(one for each of the above-mentioned databases</a:t>
            </a:r>
            <a:r>
              <a:rPr lang="en-US" dirty="0" smtClean="0"/>
              <a:t>), and </a:t>
            </a:r>
            <a:r>
              <a:rPr lang="en-US" dirty="0"/>
              <a:t>from these distributions </a:t>
            </a:r>
            <a:r>
              <a:rPr lang="en-US" dirty="0" smtClean="0"/>
              <a:t>were used </a:t>
            </a:r>
            <a:r>
              <a:rPr lang="en-US" dirty="0"/>
              <a:t>to </a:t>
            </a:r>
            <a:r>
              <a:rPr lang="en-US" dirty="0" smtClean="0"/>
              <a:t>calculate a </a:t>
            </a:r>
            <a:r>
              <a:rPr lang="en-US" dirty="0"/>
              <a:t>95% confidence interval. </a:t>
            </a:r>
            <a:endParaRPr lang="en-US" dirty="0" smtClean="0"/>
          </a:p>
          <a:p>
            <a:r>
              <a:rPr lang="en-US" dirty="0" smtClean="0"/>
              <a:t>To determine which CAGs </a:t>
            </a:r>
            <a:r>
              <a:rPr lang="en-US" dirty="0"/>
              <a:t>are of viral or plasmid or cellular origin by counting </a:t>
            </a:r>
            <a:r>
              <a:rPr lang="en-US" dirty="0" smtClean="0"/>
              <a:t>the number </a:t>
            </a:r>
            <a:r>
              <a:rPr lang="en-US" dirty="0"/>
              <a:t>of homologues their ORFs show in the viral </a:t>
            </a:r>
            <a:r>
              <a:rPr lang="en-US" dirty="0" smtClean="0"/>
              <a:t>genome database </a:t>
            </a:r>
            <a:r>
              <a:rPr lang="en-US" dirty="0"/>
              <a:t>and the plasmid database and the core genes database</a:t>
            </a:r>
            <a:r>
              <a:rPr lang="en-US" dirty="0" smtClean="0"/>
              <a:t>. </a:t>
            </a:r>
          </a:p>
          <a:p>
            <a:r>
              <a:rPr lang="en-US" dirty="0" smtClean="0"/>
              <a:t>For </a:t>
            </a:r>
            <a:r>
              <a:rPr lang="en-US" dirty="0"/>
              <a:t>instance, a CAG of size '</a:t>
            </a:r>
            <a:r>
              <a:rPr lang="en-US" i="1" dirty="0"/>
              <a:t>x' that has 'y' homologues </a:t>
            </a:r>
            <a:r>
              <a:rPr lang="en-US" i="1" dirty="0" smtClean="0"/>
              <a:t>in </a:t>
            </a:r>
            <a:r>
              <a:rPr lang="en-US" dirty="0" smtClean="0"/>
              <a:t>the </a:t>
            </a:r>
            <a:r>
              <a:rPr lang="en-US" dirty="0"/>
              <a:t>plasmid database could be considered of plasmid </a:t>
            </a:r>
            <a:r>
              <a:rPr lang="en-US" dirty="0" smtClean="0"/>
              <a:t>origin when </a:t>
            </a:r>
            <a:r>
              <a:rPr lang="en-US" dirty="0"/>
              <a:t>'</a:t>
            </a:r>
            <a:r>
              <a:rPr lang="en-US" i="1" dirty="0"/>
              <a:t>y' was above the 95% confidence interval </a:t>
            </a:r>
            <a:r>
              <a:rPr lang="en-US" i="1" dirty="0" smtClean="0"/>
              <a:t>calculated </a:t>
            </a:r>
            <a:r>
              <a:rPr lang="en-US" dirty="0" smtClean="0"/>
              <a:t>from </a:t>
            </a:r>
            <a:r>
              <a:rPr lang="en-US" dirty="0"/>
              <a:t>the distribution of homologues in the plasmid </a:t>
            </a:r>
            <a:r>
              <a:rPr lang="en-US" dirty="0" smtClean="0"/>
              <a:t>database of </a:t>
            </a:r>
            <a:r>
              <a:rPr lang="en-US" dirty="0"/>
              <a:t>the 1,000 random clusters of size '</a:t>
            </a:r>
            <a:r>
              <a:rPr lang="en-US" i="1" dirty="0"/>
              <a:t>x'.</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ORFans</a:t>
            </a:r>
            <a:r>
              <a:rPr lang="en-US" dirty="0" smtClean="0"/>
              <a:t> and CAGs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each genome, the expected number of </a:t>
            </a:r>
            <a:r>
              <a:rPr lang="en-US" dirty="0" err="1" smtClean="0"/>
              <a:t>ORFans</a:t>
            </a:r>
            <a:r>
              <a:rPr lang="en-US" dirty="0" smtClean="0"/>
              <a:t> inside CAGs were calculated by giving the total number of ORFs in the genome, the total number of ORFs in CAGs, and the total number of </a:t>
            </a:r>
            <a:r>
              <a:rPr lang="en-US" dirty="0" err="1" smtClean="0"/>
              <a:t>ORFans</a:t>
            </a:r>
            <a:r>
              <a:rPr lang="en-US" dirty="0" smtClean="0"/>
              <a:t>. </a:t>
            </a:r>
          </a:p>
          <a:p>
            <a:r>
              <a:rPr lang="en-US" dirty="0" smtClean="0"/>
              <a:t>Because the data had a normal distribution, a χ2 test was performed to determine if the number of </a:t>
            </a:r>
            <a:r>
              <a:rPr lang="en-US" dirty="0" err="1" smtClean="0"/>
              <a:t>ORFans</a:t>
            </a:r>
            <a:r>
              <a:rPr lang="en-US" dirty="0" smtClean="0"/>
              <a:t> inside CAGs was higher than expected by chance only. </a:t>
            </a:r>
          </a:p>
          <a:p>
            <a:r>
              <a:rPr lang="en-US" dirty="0" smtClean="0"/>
              <a:t>To analyze if CAGs are enriched in genes of small size and because data had a normal distribution, a one-way ANOVA test followed by a </a:t>
            </a:r>
            <a:r>
              <a:rPr lang="en-US" dirty="0" err="1" smtClean="0"/>
              <a:t>TukeyHSD</a:t>
            </a:r>
            <a:r>
              <a:rPr lang="en-US" dirty="0" smtClean="0"/>
              <a:t> statistical test were performed between all the groups of CAGs and 1,000 randomly chosen core genes.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Integrative elements (IEs)</a:t>
            </a:r>
            <a:endParaRPr lang="en-US" dirty="0"/>
          </a:p>
        </p:txBody>
      </p:sp>
      <p:sp>
        <p:nvSpPr>
          <p:cNvPr id="3" name="Content Placeholder 2"/>
          <p:cNvSpPr>
            <a:spLocks noGrp="1"/>
          </p:cNvSpPr>
          <p:nvPr>
            <p:ph idx="1"/>
          </p:nvPr>
        </p:nvSpPr>
        <p:spPr>
          <a:xfrm>
            <a:off x="228600" y="1143000"/>
            <a:ext cx="8915400" cy="5486400"/>
          </a:xfrm>
        </p:spPr>
        <p:txBody>
          <a:bodyPr>
            <a:noAutofit/>
          </a:bodyPr>
          <a:lstStyle/>
          <a:p>
            <a:r>
              <a:rPr lang="en-US" sz="2400" dirty="0" smtClean="0"/>
              <a:t>Integrative elements (IEs) such as viruses and plasmids and their associated hitchhiking elements, </a:t>
            </a:r>
            <a:r>
              <a:rPr lang="en-US" sz="2400" dirty="0" err="1" smtClean="0"/>
              <a:t>transposons</a:t>
            </a:r>
            <a:r>
              <a:rPr lang="en-US" sz="2400" dirty="0" smtClean="0"/>
              <a:t>, </a:t>
            </a:r>
            <a:r>
              <a:rPr lang="en-US" sz="2400" dirty="0" err="1" smtClean="0"/>
              <a:t>integrons</a:t>
            </a:r>
            <a:r>
              <a:rPr lang="en-US" sz="2400" dirty="0" smtClean="0"/>
              <a:t>, and so on, mediate the movement of DNA within genomes and between genomes.</a:t>
            </a:r>
          </a:p>
          <a:p>
            <a:r>
              <a:rPr lang="en-US" sz="2400" dirty="0" smtClean="0"/>
              <a:t>They are playing a key role in the emergence of infectious diseases, antibiotic resistance, and biotransformation of </a:t>
            </a:r>
            <a:r>
              <a:rPr lang="en-US" sz="2400" dirty="0" err="1" smtClean="0"/>
              <a:t>xenobiotics</a:t>
            </a:r>
            <a:r>
              <a:rPr lang="en-US" sz="2400" dirty="0" smtClean="0"/>
              <a:t>. </a:t>
            </a:r>
          </a:p>
          <a:p>
            <a:r>
              <a:rPr lang="en-US" sz="2400" smtClean="0"/>
              <a:t>The </a:t>
            </a:r>
            <a:r>
              <a:rPr lang="en-US" sz="2400" dirty="0" smtClean="0"/>
              <a:t>importance of IEs in the origin of </a:t>
            </a:r>
            <a:r>
              <a:rPr lang="en-US" sz="2400" dirty="0" err="1" smtClean="0"/>
              <a:t>ORFans</a:t>
            </a:r>
            <a:r>
              <a:rPr lang="en-US" sz="2400" dirty="0" smtClean="0"/>
              <a:t> (open reading frames (ORFs) without matches in current sequence databases)  is still controversial. Indeed, the source of </a:t>
            </a:r>
            <a:r>
              <a:rPr lang="en-US" sz="2400" dirty="0" err="1" smtClean="0"/>
              <a:t>ORFans</a:t>
            </a:r>
            <a:r>
              <a:rPr lang="en-US" sz="2400" dirty="0" smtClean="0"/>
              <a:t> remains a major mystery of the post-genomic era since, contrary to previous expectations, their proportion remains stable despite the increasing number of complete genome sequences available.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9400" y="762000"/>
            <a:ext cx="2362200" cy="685800"/>
          </a:xfrm>
        </p:spPr>
        <p:txBody>
          <a:bodyPr>
            <a:normAutofit fontScale="90000"/>
          </a:bodyPr>
          <a:lstStyle/>
          <a:p>
            <a:r>
              <a:rPr lang="en-US" sz="4000" dirty="0" err="1" smtClean="0"/>
              <a:t>Integron</a:t>
            </a:r>
            <a:endParaRPr lang="en-US" sz="4000" dirty="0"/>
          </a:p>
        </p:txBody>
      </p:sp>
      <p:sp>
        <p:nvSpPr>
          <p:cNvPr id="3" name="Content Placeholder 2"/>
          <p:cNvSpPr>
            <a:spLocks noGrp="1"/>
          </p:cNvSpPr>
          <p:nvPr>
            <p:ph idx="1"/>
          </p:nvPr>
        </p:nvSpPr>
        <p:spPr>
          <a:xfrm>
            <a:off x="0" y="3657600"/>
            <a:ext cx="9144000" cy="2971801"/>
          </a:xfrm>
        </p:spPr>
        <p:txBody>
          <a:bodyPr>
            <a:noAutofit/>
          </a:bodyPr>
          <a:lstStyle/>
          <a:p>
            <a:r>
              <a:rPr lang="en-US" sz="1850" dirty="0" err="1" smtClean="0"/>
              <a:t>Integrons</a:t>
            </a:r>
            <a:r>
              <a:rPr lang="en-US" sz="1850" dirty="0" smtClean="0"/>
              <a:t> are assembly platforms that incorporate exogenous ORFs by site-specific recombination and convert them to functional genes by ensuring their correct expression. </a:t>
            </a:r>
          </a:p>
          <a:p>
            <a:r>
              <a:rPr lang="en-US" sz="1850" dirty="0" smtClean="0"/>
              <a:t>Three key elements necessary for the capture of exogenous genes: a gene </a:t>
            </a:r>
            <a:r>
              <a:rPr lang="en-US" sz="1850" b="1" dirty="0" smtClean="0"/>
              <a:t>(</a:t>
            </a:r>
            <a:r>
              <a:rPr lang="en-US" sz="1850" b="1" i="1" dirty="0" err="1" smtClean="0"/>
              <a:t>intI</a:t>
            </a:r>
            <a:r>
              <a:rPr lang="en-US" sz="1850" b="1" i="1" dirty="0" smtClean="0"/>
              <a:t>) </a:t>
            </a:r>
            <a:r>
              <a:rPr lang="en-US" sz="1850" i="1" dirty="0" smtClean="0"/>
              <a:t>encoding </a:t>
            </a:r>
            <a:r>
              <a:rPr lang="en-US" sz="1850" dirty="0" smtClean="0"/>
              <a:t>an </a:t>
            </a:r>
            <a:r>
              <a:rPr lang="en-US" sz="1850" dirty="0" err="1" smtClean="0"/>
              <a:t>integrase</a:t>
            </a:r>
            <a:r>
              <a:rPr lang="en-US" sz="1850" dirty="0" smtClean="0"/>
              <a:t> belonging to the tyrosine-</a:t>
            </a:r>
            <a:r>
              <a:rPr lang="en-US" sz="1850" dirty="0" err="1" smtClean="0"/>
              <a:t>recombinase</a:t>
            </a:r>
            <a:r>
              <a:rPr lang="en-US" sz="1850" dirty="0" smtClean="0"/>
              <a:t> family; a primary recombination site </a:t>
            </a:r>
            <a:r>
              <a:rPr lang="en-US" sz="1850" b="1" dirty="0" smtClean="0"/>
              <a:t>(</a:t>
            </a:r>
            <a:r>
              <a:rPr lang="en-US" sz="1850" b="1" i="1" dirty="0" err="1" smtClean="0"/>
              <a:t>attI</a:t>
            </a:r>
            <a:r>
              <a:rPr lang="en-US" sz="1850" b="1" i="1" dirty="0" smtClean="0"/>
              <a:t>)</a:t>
            </a:r>
            <a:r>
              <a:rPr lang="en-US" sz="1850" i="1" dirty="0" smtClean="0"/>
              <a:t>; and an outward- </a:t>
            </a:r>
            <a:r>
              <a:rPr lang="en-US" sz="1850" dirty="0" smtClean="0"/>
              <a:t>orientated promoter (</a:t>
            </a:r>
            <a:r>
              <a:rPr lang="en-US" sz="1850" b="1" dirty="0" smtClean="0"/>
              <a:t>Pc</a:t>
            </a:r>
            <a:r>
              <a:rPr lang="en-US" sz="1850" dirty="0" smtClean="0"/>
              <a:t>) that directs transcription of the captured genes. </a:t>
            </a:r>
          </a:p>
          <a:p>
            <a:r>
              <a:rPr lang="en-US" sz="1850" dirty="0" smtClean="0"/>
              <a:t>An imperfect inverted repeat at the 3′ end conserved segment of the gene called an (</a:t>
            </a:r>
            <a:r>
              <a:rPr lang="en-US" sz="1850" b="1" i="1" dirty="0" err="1" smtClean="0"/>
              <a:t>attC</a:t>
            </a:r>
            <a:r>
              <a:rPr lang="en-US" sz="1850" i="1" dirty="0" smtClean="0"/>
              <a:t>) site (or 59-base element). The </a:t>
            </a:r>
            <a:r>
              <a:rPr lang="en-US" sz="1850" i="1" dirty="0" err="1" smtClean="0"/>
              <a:t>attC</a:t>
            </a:r>
            <a:r>
              <a:rPr lang="en-US" sz="1850" i="1" dirty="0" smtClean="0"/>
              <a:t> sites are a diverse family of nucleotide sequences that </a:t>
            </a:r>
            <a:r>
              <a:rPr lang="en-US" sz="1850" dirty="0" smtClean="0"/>
              <a:t>function as recognition sites for the site-specific </a:t>
            </a:r>
            <a:r>
              <a:rPr lang="en-US" sz="1850" dirty="0" err="1" smtClean="0"/>
              <a:t>integrase</a:t>
            </a:r>
            <a:r>
              <a:rPr lang="en-US" sz="1850" dirty="0" smtClean="0"/>
              <a:t>.</a:t>
            </a:r>
            <a:endParaRPr lang="en-US" sz="1850" dirty="0"/>
          </a:p>
        </p:txBody>
      </p:sp>
      <p:pic>
        <p:nvPicPr>
          <p:cNvPr id="1027" name="Picture 3"/>
          <p:cNvPicPr>
            <a:picLocks noChangeAspect="1" noChangeArrowheads="1"/>
          </p:cNvPicPr>
          <p:nvPr/>
        </p:nvPicPr>
        <p:blipFill>
          <a:blip r:embed="rId2" cstate="print"/>
          <a:srcRect/>
          <a:stretch>
            <a:fillRect/>
          </a:stretch>
        </p:blipFill>
        <p:spPr bwMode="auto">
          <a:xfrm>
            <a:off x="304800" y="228600"/>
            <a:ext cx="6372225" cy="3267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Origin of </a:t>
            </a:r>
            <a:r>
              <a:rPr lang="en-US" dirty="0" err="1" smtClean="0"/>
              <a:t>ORFans</a:t>
            </a:r>
            <a:endParaRPr lang="en-US" dirty="0"/>
          </a:p>
        </p:txBody>
      </p:sp>
      <p:sp>
        <p:nvSpPr>
          <p:cNvPr id="3" name="Content Placeholder 2"/>
          <p:cNvSpPr>
            <a:spLocks noGrp="1"/>
          </p:cNvSpPr>
          <p:nvPr>
            <p:ph idx="1"/>
          </p:nvPr>
        </p:nvSpPr>
        <p:spPr>
          <a:xfrm>
            <a:off x="457200" y="1143000"/>
            <a:ext cx="8458200" cy="5410200"/>
          </a:xfrm>
        </p:spPr>
        <p:txBody>
          <a:bodyPr>
            <a:noAutofit/>
          </a:bodyPr>
          <a:lstStyle/>
          <a:p>
            <a:r>
              <a:rPr lang="en-US" sz="2400" dirty="0" err="1" smtClean="0"/>
              <a:t>Misannotated</a:t>
            </a:r>
            <a:r>
              <a:rPr lang="en-US" sz="2400" dirty="0" smtClean="0"/>
              <a:t> genes, rapidly evolving sequences, newly formed genes, or genes recently transferred from not yet sequenced cellular or viral genomes. </a:t>
            </a:r>
          </a:p>
          <a:p>
            <a:r>
              <a:rPr lang="en-US" sz="2400" dirty="0" smtClean="0"/>
              <a:t>The possibility that </a:t>
            </a:r>
            <a:r>
              <a:rPr lang="en-US" sz="2400" dirty="0" err="1" smtClean="0"/>
              <a:t>ORFans</a:t>
            </a:r>
            <a:r>
              <a:rPr lang="en-US" sz="2400" dirty="0" smtClean="0"/>
              <a:t> originate from the integration of elements of viral origin is appealing since viral genomes themselves always contain a high proportion of </a:t>
            </a:r>
            <a:r>
              <a:rPr lang="en-US" sz="2400" dirty="0" err="1" smtClean="0"/>
              <a:t>ORFans</a:t>
            </a:r>
            <a:r>
              <a:rPr lang="en-US" sz="2400" dirty="0" smtClean="0"/>
              <a:t>. </a:t>
            </a:r>
          </a:p>
          <a:p>
            <a:r>
              <a:rPr lang="en-US" sz="2400" dirty="0" err="1" smtClean="0"/>
              <a:t>Daubin</a:t>
            </a:r>
            <a:r>
              <a:rPr lang="en-US" sz="2400" dirty="0" smtClean="0"/>
              <a:t> and </a:t>
            </a:r>
            <a:r>
              <a:rPr lang="en-US" sz="2400" dirty="0" err="1" smtClean="0"/>
              <a:t>Ochman</a:t>
            </a:r>
            <a:r>
              <a:rPr lang="en-US" sz="2400" dirty="0" smtClean="0"/>
              <a:t>: </a:t>
            </a:r>
            <a:r>
              <a:rPr lang="en-US" sz="2400" dirty="0" err="1" smtClean="0"/>
              <a:t>ORFans</a:t>
            </a:r>
            <a:r>
              <a:rPr lang="en-US" sz="2400" dirty="0" smtClean="0"/>
              <a:t> from γ-</a:t>
            </a:r>
            <a:r>
              <a:rPr lang="en-US" sz="2400" dirty="0" err="1" smtClean="0"/>
              <a:t>Proteobacteria</a:t>
            </a:r>
            <a:r>
              <a:rPr lang="en-US" sz="2400" dirty="0" smtClean="0"/>
              <a:t> share several features with viral </a:t>
            </a:r>
            <a:r>
              <a:rPr lang="en-US" sz="2400" dirty="0" err="1" smtClean="0"/>
              <a:t>ORFans</a:t>
            </a:r>
            <a:r>
              <a:rPr lang="en-US" sz="2400" dirty="0" smtClean="0"/>
              <a:t> (for example, small size, AT-rich) and suggested that '</a:t>
            </a:r>
            <a:r>
              <a:rPr lang="en-US" sz="2400" dirty="0" err="1" smtClean="0"/>
              <a:t>ORFans</a:t>
            </a:r>
            <a:r>
              <a:rPr lang="en-US" sz="2400" dirty="0" smtClean="0"/>
              <a:t> in the genomes of free-living microorganisms apparently derive from </a:t>
            </a:r>
            <a:r>
              <a:rPr lang="en-US" sz="2400" dirty="0" err="1" smtClean="0"/>
              <a:t>bacteriophages</a:t>
            </a:r>
            <a:r>
              <a:rPr lang="en-US" sz="2400" dirty="0" smtClean="0"/>
              <a:t> and occasionally become established by assuming roles in key cellular functions.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 base methods</a:t>
            </a:r>
            <a:endParaRPr lang="en-US"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Atypical </a:t>
            </a:r>
            <a:r>
              <a:rPr lang="fr-FR" dirty="0" smtClean="0"/>
              <a:t>G+C content, </a:t>
            </a:r>
            <a:r>
              <a:rPr lang="fr-FR" dirty="0" err="1" smtClean="0"/>
              <a:t>atypical</a:t>
            </a:r>
            <a:r>
              <a:rPr lang="fr-FR" dirty="0" smtClean="0"/>
              <a:t> codon usage, Markov model (MM)- </a:t>
            </a:r>
            <a:r>
              <a:rPr lang="en-US" dirty="0" smtClean="0"/>
              <a:t>based approaches, and Bayesian model (BM)-based approaches. </a:t>
            </a:r>
          </a:p>
          <a:p>
            <a:r>
              <a:rPr lang="en-US" dirty="0" smtClean="0"/>
              <a:t>MM approaches are based on one order Markov chains to identify those ORFs that have a composition different from genes that are likely native.</a:t>
            </a:r>
          </a:p>
          <a:p>
            <a:r>
              <a:rPr lang="en-US" dirty="0" smtClean="0"/>
              <a:t>BM approaches identify those ORFs with under-represented compositions with respect to the composition of the whole genome. </a:t>
            </a:r>
          </a:p>
          <a:p>
            <a:r>
              <a:rPr lang="en-US" dirty="0" smtClean="0"/>
              <a:t>To quantify more precisely the role of IEs in the introduction of foreign genes in bacterial and </a:t>
            </a:r>
            <a:r>
              <a:rPr lang="en-US" dirty="0" err="1" smtClean="0"/>
              <a:t>archaeal</a:t>
            </a:r>
            <a:r>
              <a:rPr lang="en-US" dirty="0" smtClean="0"/>
              <a:t> genomes and in the origin of </a:t>
            </a:r>
            <a:r>
              <a:rPr lang="en-US" dirty="0" err="1" smtClean="0"/>
              <a:t>ORFans</a:t>
            </a:r>
            <a:r>
              <a:rPr lang="en-US" dirty="0" smtClean="0"/>
              <a:t>. </a:t>
            </a:r>
          </a:p>
          <a:p>
            <a:r>
              <a:rPr lang="en-US" dirty="0" smtClean="0"/>
              <a:t>To develop an accurate and statistically validated MM-based strategy to search 119 </a:t>
            </a:r>
            <a:r>
              <a:rPr lang="en-US" dirty="0" err="1" smtClean="0"/>
              <a:t>archaeal</a:t>
            </a:r>
            <a:r>
              <a:rPr lang="en-US" dirty="0" smtClean="0"/>
              <a:t> and bacterial genomes for 'clusters of atypical genes' (CAGs), since these likely represent recently integrated foreign elements, including IEs.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en-US" sz="2400" b="1" dirty="0" smtClean="0"/>
              <a:t>Materials and methods: Analyzed genomes</a:t>
            </a:r>
            <a:endParaRPr lang="en-US" sz="2400"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dirty="0" smtClean="0"/>
              <a:t>All genomes were obtained from the NCBI database.</a:t>
            </a:r>
          </a:p>
          <a:p>
            <a:r>
              <a:rPr lang="en-US" dirty="0" smtClean="0"/>
              <a:t>19 groups </a:t>
            </a:r>
            <a:r>
              <a:rPr lang="en-US" dirty="0"/>
              <a:t>of closely related </a:t>
            </a:r>
            <a:r>
              <a:rPr lang="en-US" dirty="0" smtClean="0"/>
              <a:t>genomes: (same genus or order) 119 genomes in total.</a:t>
            </a:r>
          </a:p>
          <a:p>
            <a:r>
              <a:rPr lang="en-US" dirty="0" smtClean="0"/>
              <a:t>Group </a:t>
            </a:r>
            <a:r>
              <a:rPr lang="en-US" dirty="0"/>
              <a:t>I, </a:t>
            </a:r>
            <a:r>
              <a:rPr lang="en-US" dirty="0" err="1"/>
              <a:t>Archaea</a:t>
            </a:r>
            <a:r>
              <a:rPr lang="en-US" dirty="0"/>
              <a:t>: </a:t>
            </a:r>
            <a:r>
              <a:rPr lang="en-US" dirty="0" err="1"/>
              <a:t>Thermococcales</a:t>
            </a:r>
            <a:r>
              <a:rPr lang="en-US" dirty="0"/>
              <a:t>, four genomes</a:t>
            </a:r>
            <a:r>
              <a:rPr lang="en-US" dirty="0" smtClean="0"/>
              <a:t>; </a:t>
            </a:r>
            <a:r>
              <a:rPr lang="en-US" dirty="0" err="1" smtClean="0"/>
              <a:t>Methanosarcinales</a:t>
            </a:r>
            <a:r>
              <a:rPr lang="en-US" dirty="0"/>
              <a:t>, three genomes; </a:t>
            </a:r>
            <a:r>
              <a:rPr lang="en-US" dirty="0" err="1"/>
              <a:t>Halobacteriales</a:t>
            </a:r>
            <a:r>
              <a:rPr lang="en-US" dirty="0"/>
              <a:t>, </a:t>
            </a:r>
            <a:r>
              <a:rPr lang="en-US" dirty="0" smtClean="0"/>
              <a:t>four genomes</a:t>
            </a:r>
            <a:r>
              <a:rPr lang="en-US" dirty="0"/>
              <a:t>; </a:t>
            </a:r>
            <a:r>
              <a:rPr lang="en-US" dirty="0" err="1"/>
              <a:t>Thermoplasmatales</a:t>
            </a:r>
            <a:r>
              <a:rPr lang="en-US" dirty="0"/>
              <a:t>, three genomes; </a:t>
            </a:r>
            <a:r>
              <a:rPr lang="en-US" dirty="0" err="1"/>
              <a:t>Sulfolobales</a:t>
            </a:r>
            <a:r>
              <a:rPr lang="en-US" dirty="0" smtClean="0"/>
              <a:t>, three </a:t>
            </a:r>
            <a:r>
              <a:rPr lang="en-US" dirty="0"/>
              <a:t>genomes; </a:t>
            </a:r>
            <a:r>
              <a:rPr lang="en-US" i="1" dirty="0" err="1"/>
              <a:t>Methanococcus</a:t>
            </a:r>
            <a:r>
              <a:rPr lang="en-US" i="1" dirty="0"/>
              <a:t>, seven genomes; </a:t>
            </a:r>
            <a:r>
              <a:rPr lang="en-US" i="1" dirty="0" err="1"/>
              <a:t>Pyrobaculum</a:t>
            </a:r>
            <a:r>
              <a:rPr lang="en-US" i="1" dirty="0" smtClean="0"/>
              <a:t>, </a:t>
            </a:r>
            <a:r>
              <a:rPr lang="en-US" dirty="0" smtClean="0"/>
              <a:t>four </a:t>
            </a:r>
            <a:r>
              <a:rPr lang="en-US" dirty="0"/>
              <a:t>genomes. </a:t>
            </a:r>
            <a:endParaRPr lang="en-US" dirty="0" smtClean="0"/>
          </a:p>
          <a:p>
            <a:r>
              <a:rPr lang="en-US" dirty="0" smtClean="0"/>
              <a:t>Group </a:t>
            </a:r>
            <a:r>
              <a:rPr lang="en-US" dirty="0"/>
              <a:t>II, Bacteria: </a:t>
            </a:r>
            <a:r>
              <a:rPr lang="en-US" dirty="0" smtClean="0"/>
              <a:t>γ-</a:t>
            </a:r>
            <a:r>
              <a:rPr lang="en-US" dirty="0" err="1" smtClean="0"/>
              <a:t>Proteobacteria</a:t>
            </a:r>
            <a:r>
              <a:rPr lang="en-US" dirty="0" smtClean="0"/>
              <a:t> </a:t>
            </a:r>
            <a:r>
              <a:rPr lang="it-IT" dirty="0" smtClean="0"/>
              <a:t>(</a:t>
            </a:r>
            <a:r>
              <a:rPr lang="it-IT" i="1" dirty="0"/>
              <a:t>Escherichia, Salmonella and Yersinia), 13 genomes; </a:t>
            </a:r>
            <a:r>
              <a:rPr lang="it-IT" i="1" dirty="0" smtClean="0"/>
              <a:t>ε-Proteobacteria </a:t>
            </a:r>
            <a:r>
              <a:rPr lang="en-US" dirty="0" smtClean="0"/>
              <a:t>(</a:t>
            </a:r>
            <a:r>
              <a:rPr lang="en-US" i="1" dirty="0"/>
              <a:t>Helicobacter), four genomes; </a:t>
            </a:r>
            <a:r>
              <a:rPr lang="el-GR" i="1" dirty="0"/>
              <a:t>α-</a:t>
            </a:r>
            <a:r>
              <a:rPr lang="en-US" i="1" dirty="0" err="1" smtClean="0"/>
              <a:t>Proteobacteria</a:t>
            </a:r>
            <a:r>
              <a:rPr lang="en-US" i="1" dirty="0" smtClean="0"/>
              <a:t> </a:t>
            </a:r>
            <a:r>
              <a:rPr lang="en-US" dirty="0" smtClean="0"/>
              <a:t>(</a:t>
            </a:r>
            <a:r>
              <a:rPr lang="en-US" i="1" dirty="0" err="1"/>
              <a:t>Rickettsia</a:t>
            </a:r>
            <a:r>
              <a:rPr lang="en-US" i="1" dirty="0"/>
              <a:t>), five genomes; </a:t>
            </a:r>
            <a:r>
              <a:rPr lang="en-US" i="1" dirty="0" err="1"/>
              <a:t>Firmicutes</a:t>
            </a:r>
            <a:r>
              <a:rPr lang="en-US" i="1" dirty="0"/>
              <a:t> (Bacillus, 11 genomes</a:t>
            </a:r>
            <a:r>
              <a:rPr lang="en-US" i="1" dirty="0" smtClean="0"/>
              <a:t>; Staphylococcus</a:t>
            </a:r>
            <a:r>
              <a:rPr lang="en-US" i="1" dirty="0"/>
              <a:t>, 12 genomes; Streptococcus, 6 genomes</a:t>
            </a:r>
            <a:r>
              <a:rPr lang="en-US" i="1" dirty="0" smtClean="0"/>
              <a:t>; Lactobacillus</a:t>
            </a:r>
            <a:r>
              <a:rPr lang="en-US" i="1" dirty="0"/>
              <a:t>, 10 genomes); </a:t>
            </a:r>
            <a:r>
              <a:rPr lang="en-US" i="1" dirty="0" err="1" smtClean="0"/>
              <a:t>Actinobacteria</a:t>
            </a:r>
            <a:r>
              <a:rPr lang="en-US" i="1" dirty="0" smtClean="0"/>
              <a:t>, Mycobacterium), </a:t>
            </a:r>
            <a:r>
              <a:rPr lang="en-US" dirty="0" smtClean="0"/>
              <a:t>ten </a:t>
            </a:r>
            <a:r>
              <a:rPr lang="en-US" dirty="0"/>
              <a:t>genomes; </a:t>
            </a:r>
            <a:r>
              <a:rPr lang="en-US" i="1" dirty="0"/>
              <a:t>Chlamydia, 7 genomes; </a:t>
            </a:r>
            <a:r>
              <a:rPr lang="en-US" i="1" dirty="0" err="1" smtClean="0"/>
              <a:t>Spirochaetes</a:t>
            </a:r>
            <a:r>
              <a:rPr lang="en-US" i="1" dirty="0" smtClean="0"/>
              <a:t> </a:t>
            </a:r>
            <a:r>
              <a:rPr lang="en-US" dirty="0" smtClean="0"/>
              <a:t>(</a:t>
            </a:r>
            <a:r>
              <a:rPr lang="en-US" i="1" dirty="0" err="1"/>
              <a:t>Leptospira</a:t>
            </a:r>
            <a:r>
              <a:rPr lang="en-US" i="1" dirty="0"/>
              <a:t>), three genomes; </a:t>
            </a:r>
            <a:r>
              <a:rPr lang="en-US" i="1" dirty="0" err="1"/>
              <a:t>Cyanobacteria</a:t>
            </a:r>
            <a:r>
              <a:rPr lang="en-US" i="1" dirty="0"/>
              <a:t> (</a:t>
            </a:r>
            <a:r>
              <a:rPr lang="en-US" i="1" dirty="0" err="1"/>
              <a:t>Synechococcus</a:t>
            </a:r>
            <a:r>
              <a:rPr lang="en-US" i="1" dirty="0" smtClean="0"/>
              <a:t>, </a:t>
            </a:r>
            <a:r>
              <a:rPr lang="en-US" dirty="0" smtClean="0"/>
              <a:t>five </a:t>
            </a:r>
            <a:r>
              <a:rPr lang="en-US" dirty="0"/>
              <a:t>genomes; </a:t>
            </a:r>
            <a:r>
              <a:rPr lang="en-US" i="1" dirty="0" err="1"/>
              <a:t>Prochlorococcus</a:t>
            </a:r>
            <a:r>
              <a:rPr lang="en-US" i="1" dirty="0"/>
              <a:t>, five genomes).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34000" cy="868362"/>
          </a:xfrm>
        </p:spPr>
        <p:txBody>
          <a:bodyPr/>
          <a:lstStyle/>
          <a:p>
            <a:r>
              <a:rPr lang="en-US" dirty="0" smtClean="0"/>
              <a:t>Core genes datasets</a:t>
            </a:r>
            <a:endParaRPr lang="en-US" dirty="0"/>
          </a:p>
        </p:txBody>
      </p:sp>
      <p:sp>
        <p:nvSpPr>
          <p:cNvPr id="3" name="Content Placeholder 2"/>
          <p:cNvSpPr>
            <a:spLocks noGrp="1"/>
          </p:cNvSpPr>
          <p:nvPr>
            <p:ph idx="1"/>
          </p:nvPr>
        </p:nvSpPr>
        <p:spPr>
          <a:xfrm>
            <a:off x="228600" y="1066800"/>
            <a:ext cx="5791200" cy="5059363"/>
          </a:xfrm>
        </p:spPr>
        <p:txBody>
          <a:bodyPr>
            <a:normAutofit fontScale="92500" lnSpcReduction="20000"/>
          </a:bodyPr>
          <a:lstStyle/>
          <a:p>
            <a:r>
              <a:rPr lang="en-US" sz="2400" dirty="0" smtClean="0"/>
              <a:t>To define 'core genes' datasets, best bi-directional BLASTP searches were performed with the ORFs of each genome against those of the other members of the group. All hits having a bit score higher than 30% of the bit score of the seed against itself were considered as </a:t>
            </a:r>
            <a:r>
              <a:rPr lang="en-US" sz="2400" dirty="0" err="1" smtClean="0"/>
              <a:t>orthologues</a:t>
            </a:r>
            <a:r>
              <a:rPr lang="en-US" sz="2400" dirty="0" smtClean="0"/>
              <a:t>.</a:t>
            </a:r>
          </a:p>
          <a:p>
            <a:r>
              <a:rPr lang="en-US" sz="2400" dirty="0" smtClean="0"/>
              <a:t>For each analyzed genome, 11 datasets of core genes were created: </a:t>
            </a:r>
          </a:p>
          <a:p>
            <a:r>
              <a:rPr lang="en-US" sz="2400" dirty="0" smtClean="0"/>
              <a:t>all the genes in the genome, </a:t>
            </a:r>
            <a:r>
              <a:rPr lang="en-US" sz="2400" dirty="0" err="1" smtClean="0"/>
              <a:t>orthologues</a:t>
            </a:r>
            <a:r>
              <a:rPr lang="en-US" sz="2400" dirty="0" smtClean="0"/>
              <a:t> present in 10% of the group‘s genomes, </a:t>
            </a:r>
            <a:r>
              <a:rPr lang="en-US" sz="2400" dirty="0" err="1" smtClean="0"/>
              <a:t>orthologues</a:t>
            </a:r>
            <a:r>
              <a:rPr lang="en-US" sz="2400" dirty="0" smtClean="0"/>
              <a:t> present in 20% of the group's genomes, and so on, up to </a:t>
            </a:r>
            <a:r>
              <a:rPr lang="en-US" sz="2400" dirty="0" err="1" smtClean="0"/>
              <a:t>orthologues</a:t>
            </a:r>
            <a:r>
              <a:rPr lang="en-US" sz="2400" dirty="0" smtClean="0"/>
              <a:t> present in 100% of the group's genomes. </a:t>
            </a:r>
          </a:p>
          <a:p>
            <a:r>
              <a:rPr lang="en-US" sz="2400" dirty="0" smtClean="0"/>
              <a:t>For each genome, 11 MMs were built base on these different core genes datasets.</a:t>
            </a:r>
            <a:endParaRPr lang="en-US" sz="2400" dirty="0"/>
          </a:p>
        </p:txBody>
      </p:sp>
      <p:pic>
        <p:nvPicPr>
          <p:cNvPr id="3074" name="Picture 2"/>
          <p:cNvPicPr>
            <a:picLocks noChangeAspect="1" noChangeArrowheads="1"/>
          </p:cNvPicPr>
          <p:nvPr/>
        </p:nvPicPr>
        <p:blipFill>
          <a:blip r:embed="rId2" cstate="print"/>
          <a:srcRect/>
          <a:stretch>
            <a:fillRect/>
          </a:stretch>
        </p:blipFill>
        <p:spPr bwMode="auto">
          <a:xfrm>
            <a:off x="5867400" y="0"/>
            <a:ext cx="3276600" cy="220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533400"/>
          </a:xfrm>
        </p:spPr>
        <p:txBody>
          <a:bodyPr>
            <a:noAutofit/>
          </a:bodyPr>
          <a:lstStyle/>
          <a:p>
            <a:pPr algn="ctr">
              <a:buNone/>
            </a:pPr>
            <a:r>
              <a:rPr lang="en-US" sz="2000" b="1" dirty="0" smtClean="0"/>
              <a:t>Result 1: Markov </a:t>
            </a:r>
            <a:r>
              <a:rPr lang="en-US" sz="2000" b="1" dirty="0"/>
              <a:t>model-based </a:t>
            </a:r>
            <a:r>
              <a:rPr lang="en-US" sz="2000" b="1" dirty="0" smtClean="0"/>
              <a:t>strategy for identification of atypical ORFs </a:t>
            </a:r>
            <a:r>
              <a:rPr lang="en-US" sz="1800" b="1" dirty="0" smtClean="0"/>
              <a:t> </a:t>
            </a:r>
            <a:endParaRPr lang="en-US" sz="1100" b="1" dirty="0"/>
          </a:p>
        </p:txBody>
      </p:sp>
      <p:pic>
        <p:nvPicPr>
          <p:cNvPr id="2050" name="Picture 2"/>
          <p:cNvPicPr>
            <a:picLocks noChangeAspect="1" noChangeArrowheads="1"/>
          </p:cNvPicPr>
          <p:nvPr/>
        </p:nvPicPr>
        <p:blipFill>
          <a:blip r:embed="rId2" cstate="print"/>
          <a:srcRect/>
          <a:stretch>
            <a:fillRect/>
          </a:stretch>
        </p:blipFill>
        <p:spPr bwMode="auto">
          <a:xfrm>
            <a:off x="228600" y="762000"/>
            <a:ext cx="8763000" cy="4648200"/>
          </a:xfrm>
          <a:prstGeom prst="rect">
            <a:avLst/>
          </a:prstGeom>
          <a:noFill/>
          <a:ln w="9525">
            <a:noFill/>
            <a:miter lim="800000"/>
            <a:headEnd/>
            <a:tailEnd/>
          </a:ln>
        </p:spPr>
      </p:pic>
      <p:sp>
        <p:nvSpPr>
          <p:cNvPr id="4" name="TextBox 3"/>
          <p:cNvSpPr txBox="1"/>
          <p:nvPr/>
        </p:nvSpPr>
        <p:spPr>
          <a:xfrm>
            <a:off x="228600" y="5486400"/>
            <a:ext cx="8686800" cy="830997"/>
          </a:xfrm>
          <a:prstGeom prst="rect">
            <a:avLst/>
          </a:prstGeom>
          <a:noFill/>
        </p:spPr>
        <p:txBody>
          <a:bodyPr wrap="square" rtlCol="0">
            <a:spAutoFit/>
          </a:bodyPr>
          <a:lstStyle/>
          <a:p>
            <a:r>
              <a:rPr lang="en-US" sz="2400" b="1" dirty="0" smtClean="0"/>
              <a:t>58,487 ORFs out of 351,111 in total (16%) were indentified as atypical composition in 119 genomes.</a:t>
            </a:r>
            <a:endParaRPr lang="en-US"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2660</TotalTime>
  <Words>2553</Words>
  <Application>Microsoft Office PowerPoint</Application>
  <PresentationFormat>On-screen Show (4:3)</PresentationFormat>
  <Paragraphs>117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 hidden reservoir of integrative elements is the major source of recently acquired foreign genes and ORFans in archaeal and bacterial genomes</vt:lpstr>
      <vt:lpstr>Slide 2</vt:lpstr>
      <vt:lpstr>Integrative elements (IEs)</vt:lpstr>
      <vt:lpstr>Integron</vt:lpstr>
      <vt:lpstr>Origin of ORFans</vt:lpstr>
      <vt:lpstr>Composition base methods</vt:lpstr>
      <vt:lpstr>Materials and methods: Analyzed genomes</vt:lpstr>
      <vt:lpstr>Core genes datasets</vt:lpstr>
      <vt:lpstr>Slide 9</vt:lpstr>
      <vt:lpstr>Efficiency of MM, BM and GC% approach</vt:lpstr>
      <vt:lpstr>Slide 11</vt:lpstr>
      <vt:lpstr>Identification CAGs and Origin of CAGs</vt:lpstr>
      <vt:lpstr>Slide 13</vt:lpstr>
      <vt:lpstr>Slide 14</vt:lpstr>
      <vt:lpstr>Slide 15</vt:lpstr>
      <vt:lpstr>Slide 16</vt:lpstr>
      <vt:lpstr>Detection of ORFans</vt:lpstr>
      <vt:lpstr>Slide 18</vt:lpstr>
      <vt:lpstr>Conclusion</vt:lpstr>
      <vt:lpstr>Models</vt:lpstr>
      <vt:lpstr>Detail of MM and cut-off</vt:lpstr>
      <vt:lpstr>Horizontal gene transfer simulations </vt:lpstr>
      <vt:lpstr>Gene content probabilistic analysis </vt:lpstr>
      <vt:lpstr>ORFans and CAGs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nuttinee</dc:creator>
  <cp:lastModifiedBy>nuttinee</cp:lastModifiedBy>
  <cp:revision>174</cp:revision>
  <dcterms:created xsi:type="dcterms:W3CDTF">2010-02-09T16:45:33Z</dcterms:created>
  <dcterms:modified xsi:type="dcterms:W3CDTF">2010-04-29T04:23:58Z</dcterms:modified>
</cp:coreProperties>
</file>